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comments/comment2.xml" ContentType="application/vnd.openxmlformats-officedocument.presentationml.comments+xml"/>
  <Override PartName="/ppt/notesSlides/notesSlide8.xml" ContentType="application/vnd.openxmlformats-officedocument.presentationml.notesSlide+xml"/>
  <Override PartName="/ppt/comments/comment3.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702" r:id="rId5"/>
  </p:sldMasterIdLst>
  <p:notesMasterIdLst>
    <p:notesMasterId r:id="rId18"/>
  </p:notesMasterIdLst>
  <p:sldIdLst>
    <p:sldId id="2134808338" r:id="rId6"/>
    <p:sldId id="2134808341" r:id="rId7"/>
    <p:sldId id="2134808345" r:id="rId8"/>
    <p:sldId id="2134808346" r:id="rId9"/>
    <p:sldId id="2134808347" r:id="rId10"/>
    <p:sldId id="2134808348" r:id="rId11"/>
    <p:sldId id="2134808349" r:id="rId12"/>
    <p:sldId id="2134808350" r:id="rId13"/>
    <p:sldId id="2134808351" r:id="rId14"/>
    <p:sldId id="2134808352" r:id="rId15"/>
    <p:sldId id="2134808353" r:id="rId16"/>
    <p:sldId id="2134808354" r:id="rId1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tenido PPT" id="{34FFC9B7-ADFA-4BBF-ACA6-693251FFEC44}">
          <p14:sldIdLst>
            <p14:sldId id="2134808338"/>
            <p14:sldId id="2134808341"/>
            <p14:sldId id="2134808345"/>
            <p14:sldId id="2134808346"/>
            <p14:sldId id="2134808347"/>
            <p14:sldId id="2134808348"/>
            <p14:sldId id="2134808349"/>
            <p14:sldId id="2134808350"/>
            <p14:sldId id="2134808351"/>
            <p14:sldId id="2134808352"/>
            <p14:sldId id="2134808353"/>
            <p14:sldId id="213480835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19AED9-F3CE-579F-FB85-DBDA287BA74B}" name="Libia Carolina Sáenz Díaz" initials="LS" userId="S::lsaenz@ffie.com.co::71b74c21-ea91-446d-b172-f699bf8ae83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ia Angelica Cardona López" initials="MACL" lastIdx="3" clrIdx="0">
    <p:extLst>
      <p:ext uri="{19B8F6BF-5375-455C-9EA6-DF929625EA0E}">
        <p15:presenceInfo xmlns:p15="http://schemas.microsoft.com/office/powerpoint/2012/main" userId="Maria Angelica Cardona Lópe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4A8A"/>
    <a:srgbClr val="B33837"/>
    <a:srgbClr val="E9EBF5"/>
    <a:srgbClr val="22B573"/>
    <a:srgbClr val="669AFF"/>
    <a:srgbClr val="00B59A"/>
    <a:srgbClr val="EB6C15"/>
    <a:srgbClr val="97C93C"/>
    <a:srgbClr val="EDB005"/>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0B522D-C2D0-471F-BC88-EF5C4B614D38}" v="2" dt="2026-03-16T19:56:26.226"/>
    <p1510:client id="{F360EA72-5304-4855-B68A-473F2F283701}" v="3" dt="2026-03-16T16:19:23.591"/>
  </p1510:revLst>
</p1510:revInfo>
</file>

<file path=ppt/tableStyles.xml><?xml version="1.0" encoding="utf-8"?>
<a:tblStyleLst xmlns:a="http://schemas.openxmlformats.org/drawingml/2006/main" def="{5C22544A-7EE6-4342-B048-85BDC9FD1C3A}">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49" autoAdjust="0"/>
    <p:restoredTop sz="94660"/>
  </p:normalViewPr>
  <p:slideViewPr>
    <p:cSldViewPr snapToGrid="0">
      <p:cViewPr varScale="1">
        <p:scale>
          <a:sx n="59" d="100"/>
          <a:sy n="59" d="100"/>
        </p:scale>
        <p:origin x="118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6-03-05T09:54:20.245" idx="1">
    <p:pos x="2449" y="329"/>
    <p:text>corregir el numero cuando tengamos microsoft 365</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6-03-05T10:37:46.636" idx="2">
    <p:pos x="2449" y="329"/>
    <p:text>cambiar el numero igual al anterior</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6-03-05T11:04:40.974" idx="3">
    <p:pos x="2414" y="331"/>
    <p:text>Cambiar el icono del numero</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3D24B0-B15C-45B6-841B-3F9AA3EAC3BF}" type="datetimeFigureOut">
              <a:rPr lang="es-CO" smtClean="0"/>
              <a:t>19/03/2026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7C0DCD-3948-4390-BD7F-CD7F66A70AA1}" type="slidenum">
              <a:rPr lang="es-CO" smtClean="0"/>
              <a:t>‹Nº›</a:t>
            </a:fld>
            <a:endParaRPr lang="es-CO"/>
          </a:p>
        </p:txBody>
      </p:sp>
    </p:spTree>
    <p:extLst>
      <p:ext uri="{BB962C8B-B14F-4D97-AF65-F5344CB8AC3E}">
        <p14:creationId xmlns:p14="http://schemas.microsoft.com/office/powerpoint/2010/main" val="869639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8FD27-40D7-BD28-A575-EF54F690C20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0A81D01-8AD8-3B8F-AE30-E3A019A947A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523E0CB-3E74-7898-396F-92783BAE0EF0}"/>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B727A32E-915D-B6F4-4FC7-8CA8684D106F}"/>
              </a:ext>
            </a:extLst>
          </p:cNvPr>
          <p:cNvSpPr>
            <a:spLocks noGrp="1"/>
          </p:cNvSpPr>
          <p:nvPr>
            <p:ph type="sldNum" sz="quarter" idx="5"/>
          </p:nvPr>
        </p:nvSpPr>
        <p:spPr/>
        <p:txBody>
          <a:bodyPr/>
          <a:lstStyle/>
          <a:p>
            <a:pPr marL="0" marR="0" lvl="0" indent="0" algn="r" defTabSz="970727" rtl="0" eaLnBrk="1" fontAlgn="auto" latinLnBrk="0" hangingPunct="1">
              <a:lnSpc>
                <a:spcPct val="100000"/>
              </a:lnSpc>
              <a:spcBef>
                <a:spcPts val="0"/>
              </a:spcBef>
              <a:spcAft>
                <a:spcPts val="0"/>
              </a:spcAft>
              <a:buClrTx/>
              <a:buSzTx/>
              <a:buFontTx/>
              <a:buNone/>
              <a:tabLst/>
              <a:defRPr/>
            </a:pPr>
            <a:fld id="{3B6C5A42-9817-4360-BE21-CFFDB0B5476F}" type="slidenum">
              <a:rPr kumimoji="0" lang="es-CO" sz="13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70727" rtl="0" eaLnBrk="1" fontAlgn="auto" latinLnBrk="0" hangingPunct="1">
                <a:lnSpc>
                  <a:spcPct val="100000"/>
                </a:lnSpc>
                <a:spcBef>
                  <a:spcPts val="0"/>
                </a:spcBef>
                <a:spcAft>
                  <a:spcPts val="0"/>
                </a:spcAft>
                <a:buClrTx/>
                <a:buSzTx/>
                <a:buFontTx/>
                <a:buNone/>
                <a:tabLst/>
                <a:defRPr/>
              </a:pPr>
              <a:t>1</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13229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7F73B-552B-2249-A12C-A4B417CBEA44}"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AR"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90181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0FF9B-6366-2C62-DC90-A9479FCB1D5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CE13EF5-D4F6-9663-0667-A1BDB72D4AC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6C8B7A8-58E3-899F-CD83-AD722951F3E8}"/>
              </a:ext>
            </a:extLst>
          </p:cNvPr>
          <p:cNvSpPr>
            <a:spLocks noGrp="1"/>
          </p:cNvSpPr>
          <p:nvPr>
            <p:ph type="body" idx="1"/>
          </p:nvPr>
        </p:nvSpPr>
        <p:spPr/>
        <p:txBody>
          <a:bodyPr/>
          <a:lstStyle/>
          <a:p>
            <a:endParaRPr lang="es-ES_tradnl" dirty="0"/>
          </a:p>
        </p:txBody>
      </p:sp>
      <p:sp>
        <p:nvSpPr>
          <p:cNvPr id="4" name="Marcador de número de diapositiva 3">
            <a:extLst>
              <a:ext uri="{FF2B5EF4-FFF2-40B4-BE49-F238E27FC236}">
                <a16:creationId xmlns:a16="http://schemas.microsoft.com/office/drawing/2014/main" id="{6256814C-CA09-ED95-A38E-194A7EA206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7F73B-552B-2249-A12C-A4B417CBEA44}"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AR"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2806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B8C74-8129-A7FC-526D-C7BCE048B32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599601B-5267-5610-69A3-70FF1CEEEF4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576C091-42E4-52F7-24F5-E8570B856CFF}"/>
              </a:ext>
            </a:extLst>
          </p:cNvPr>
          <p:cNvSpPr>
            <a:spLocks noGrp="1"/>
          </p:cNvSpPr>
          <p:nvPr>
            <p:ph type="body" idx="1"/>
          </p:nvPr>
        </p:nvSpPr>
        <p:spPr/>
        <p:txBody>
          <a:bodyPr/>
          <a:lstStyle/>
          <a:p>
            <a:endParaRPr lang="es-ES_tradnl" dirty="0"/>
          </a:p>
        </p:txBody>
      </p:sp>
      <p:sp>
        <p:nvSpPr>
          <p:cNvPr id="4" name="Marcador de número de diapositiva 3">
            <a:extLst>
              <a:ext uri="{FF2B5EF4-FFF2-40B4-BE49-F238E27FC236}">
                <a16:creationId xmlns:a16="http://schemas.microsoft.com/office/drawing/2014/main" id="{4DEBEC16-31AA-DEDE-1756-6239010A9F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7F73B-552B-2249-A12C-A4B417CBEA44}"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s-AR"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5946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0E9B2-C3A9-358C-AB51-4FB7A6AE623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AE9454A-08C2-1F82-FC34-FC0CC659F2E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91B5DDC-31A5-3C94-FDD9-84D06C418D66}"/>
              </a:ext>
            </a:extLst>
          </p:cNvPr>
          <p:cNvSpPr>
            <a:spLocks noGrp="1"/>
          </p:cNvSpPr>
          <p:nvPr>
            <p:ph type="body" idx="1"/>
          </p:nvPr>
        </p:nvSpPr>
        <p:spPr/>
        <p:txBody>
          <a:bodyPr/>
          <a:lstStyle/>
          <a:p>
            <a:endParaRPr lang="es-ES_tradnl" dirty="0"/>
          </a:p>
        </p:txBody>
      </p:sp>
      <p:sp>
        <p:nvSpPr>
          <p:cNvPr id="4" name="Marcador de número de diapositiva 3">
            <a:extLst>
              <a:ext uri="{FF2B5EF4-FFF2-40B4-BE49-F238E27FC236}">
                <a16:creationId xmlns:a16="http://schemas.microsoft.com/office/drawing/2014/main" id="{39B05992-E4ED-9C21-AEAB-9E97A33E81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7F73B-552B-2249-A12C-A4B417CBEA44}"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AR"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8952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B8C74-8129-A7FC-526D-C7BCE048B32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599601B-5267-5610-69A3-70FF1CEEEF4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576C091-42E4-52F7-24F5-E8570B856CFF}"/>
              </a:ext>
            </a:extLst>
          </p:cNvPr>
          <p:cNvSpPr>
            <a:spLocks noGrp="1"/>
          </p:cNvSpPr>
          <p:nvPr>
            <p:ph type="body" idx="1"/>
          </p:nvPr>
        </p:nvSpPr>
        <p:spPr/>
        <p:txBody>
          <a:bodyPr/>
          <a:lstStyle/>
          <a:p>
            <a:endParaRPr lang="es-ES_tradnl" dirty="0"/>
          </a:p>
        </p:txBody>
      </p:sp>
      <p:sp>
        <p:nvSpPr>
          <p:cNvPr id="4" name="Marcador de número de diapositiva 3">
            <a:extLst>
              <a:ext uri="{FF2B5EF4-FFF2-40B4-BE49-F238E27FC236}">
                <a16:creationId xmlns:a16="http://schemas.microsoft.com/office/drawing/2014/main" id="{4DEBEC16-31AA-DEDE-1756-6239010A9F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7F73B-552B-2249-A12C-A4B417CBEA44}"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AR"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66956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B8C74-8129-A7FC-526D-C7BCE048B32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599601B-5267-5610-69A3-70FF1CEEEF4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576C091-42E4-52F7-24F5-E8570B856CFF}"/>
              </a:ext>
            </a:extLst>
          </p:cNvPr>
          <p:cNvSpPr>
            <a:spLocks noGrp="1"/>
          </p:cNvSpPr>
          <p:nvPr>
            <p:ph type="body" idx="1"/>
          </p:nvPr>
        </p:nvSpPr>
        <p:spPr/>
        <p:txBody>
          <a:bodyPr/>
          <a:lstStyle/>
          <a:p>
            <a:endParaRPr lang="es-ES_tradnl" dirty="0"/>
          </a:p>
        </p:txBody>
      </p:sp>
      <p:sp>
        <p:nvSpPr>
          <p:cNvPr id="4" name="Marcador de número de diapositiva 3">
            <a:extLst>
              <a:ext uri="{FF2B5EF4-FFF2-40B4-BE49-F238E27FC236}">
                <a16:creationId xmlns:a16="http://schemas.microsoft.com/office/drawing/2014/main" id="{4DEBEC16-31AA-DEDE-1756-6239010A9F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7F73B-552B-2249-A12C-A4B417CBEA44}"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AR"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0250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B8C74-8129-A7FC-526D-C7BCE048B32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599601B-5267-5610-69A3-70FF1CEEEF4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576C091-42E4-52F7-24F5-E8570B856CFF}"/>
              </a:ext>
            </a:extLst>
          </p:cNvPr>
          <p:cNvSpPr>
            <a:spLocks noGrp="1"/>
          </p:cNvSpPr>
          <p:nvPr>
            <p:ph type="body" idx="1"/>
          </p:nvPr>
        </p:nvSpPr>
        <p:spPr/>
        <p:txBody>
          <a:bodyPr/>
          <a:lstStyle/>
          <a:p>
            <a:endParaRPr lang="es-ES_tradnl" dirty="0"/>
          </a:p>
        </p:txBody>
      </p:sp>
      <p:sp>
        <p:nvSpPr>
          <p:cNvPr id="4" name="Marcador de número de diapositiva 3">
            <a:extLst>
              <a:ext uri="{FF2B5EF4-FFF2-40B4-BE49-F238E27FC236}">
                <a16:creationId xmlns:a16="http://schemas.microsoft.com/office/drawing/2014/main" id="{4DEBEC16-31AA-DEDE-1756-6239010A9F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7F73B-552B-2249-A12C-A4B417CBEA44}"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AR"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37551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B8C74-8129-A7FC-526D-C7BCE048B32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599601B-5267-5610-69A3-70FF1CEEEF4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576C091-42E4-52F7-24F5-E8570B856CFF}"/>
              </a:ext>
            </a:extLst>
          </p:cNvPr>
          <p:cNvSpPr>
            <a:spLocks noGrp="1"/>
          </p:cNvSpPr>
          <p:nvPr>
            <p:ph type="body" idx="1"/>
          </p:nvPr>
        </p:nvSpPr>
        <p:spPr/>
        <p:txBody>
          <a:bodyPr/>
          <a:lstStyle/>
          <a:p>
            <a:endParaRPr lang="es-ES_tradnl" dirty="0"/>
          </a:p>
        </p:txBody>
      </p:sp>
      <p:sp>
        <p:nvSpPr>
          <p:cNvPr id="4" name="Marcador de número de diapositiva 3">
            <a:extLst>
              <a:ext uri="{FF2B5EF4-FFF2-40B4-BE49-F238E27FC236}">
                <a16:creationId xmlns:a16="http://schemas.microsoft.com/office/drawing/2014/main" id="{4DEBEC16-31AA-DEDE-1756-6239010A9F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7F73B-552B-2249-A12C-A4B417CBEA44}"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AR"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9374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B8C74-8129-A7FC-526D-C7BCE048B32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599601B-5267-5610-69A3-70FF1CEEEF4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576C091-42E4-52F7-24F5-E8570B856CFF}"/>
              </a:ext>
            </a:extLst>
          </p:cNvPr>
          <p:cNvSpPr>
            <a:spLocks noGrp="1"/>
          </p:cNvSpPr>
          <p:nvPr>
            <p:ph type="body" idx="1"/>
          </p:nvPr>
        </p:nvSpPr>
        <p:spPr/>
        <p:txBody>
          <a:bodyPr/>
          <a:lstStyle/>
          <a:p>
            <a:endParaRPr lang="es-ES_tradnl"/>
          </a:p>
        </p:txBody>
      </p:sp>
      <p:sp>
        <p:nvSpPr>
          <p:cNvPr id="4" name="Marcador de número de diapositiva 3">
            <a:extLst>
              <a:ext uri="{FF2B5EF4-FFF2-40B4-BE49-F238E27FC236}">
                <a16:creationId xmlns:a16="http://schemas.microsoft.com/office/drawing/2014/main" id="{4DEBEC16-31AA-DEDE-1756-6239010A9F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7F73B-552B-2249-A12C-A4B417CBEA44}"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2403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B8C74-8129-A7FC-526D-C7BCE048B32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599601B-5267-5610-69A3-70FF1CEEEF4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576C091-42E4-52F7-24F5-E8570B856CFF}"/>
              </a:ext>
            </a:extLst>
          </p:cNvPr>
          <p:cNvSpPr>
            <a:spLocks noGrp="1"/>
          </p:cNvSpPr>
          <p:nvPr>
            <p:ph type="body" idx="1"/>
          </p:nvPr>
        </p:nvSpPr>
        <p:spPr/>
        <p:txBody>
          <a:bodyPr/>
          <a:lstStyle/>
          <a:p>
            <a:endParaRPr lang="es-ES_tradnl"/>
          </a:p>
        </p:txBody>
      </p:sp>
      <p:sp>
        <p:nvSpPr>
          <p:cNvPr id="4" name="Marcador de número de diapositiva 3">
            <a:extLst>
              <a:ext uri="{FF2B5EF4-FFF2-40B4-BE49-F238E27FC236}">
                <a16:creationId xmlns:a16="http://schemas.microsoft.com/office/drawing/2014/main" id="{4DEBEC16-31AA-DEDE-1756-6239010A9F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7F73B-552B-2249-A12C-A4B417CBEA44}"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27988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492AE-0060-5879-6197-E921809F170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C9439D6-3881-95E7-D616-4A2CAB59293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3CE9F36-FB07-69E6-4698-5E253DB6397C}"/>
              </a:ext>
            </a:extLst>
          </p:cNvPr>
          <p:cNvSpPr>
            <a:spLocks noGrp="1"/>
          </p:cNvSpPr>
          <p:nvPr>
            <p:ph type="body" idx="1"/>
          </p:nvPr>
        </p:nvSpPr>
        <p:spPr/>
        <p:txBody>
          <a:bodyPr/>
          <a:lstStyle/>
          <a:p>
            <a:endParaRPr lang="es-ES_tradnl"/>
          </a:p>
        </p:txBody>
      </p:sp>
      <p:sp>
        <p:nvSpPr>
          <p:cNvPr id="4" name="Marcador de número de diapositiva 3">
            <a:extLst>
              <a:ext uri="{FF2B5EF4-FFF2-40B4-BE49-F238E27FC236}">
                <a16:creationId xmlns:a16="http://schemas.microsoft.com/office/drawing/2014/main" id="{47D63803-B053-432B-2AB6-F3DFDE9715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F7F73B-552B-2249-A12C-A4B417CBEA44}" type="slidenum">
              <a:rPr kumimoji="0" lang="es-A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1557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9.jpeg"/><Relationship Id="rId4" Type="http://schemas.openxmlformats.org/officeDocument/2006/relationships/image" Target="../media/image2.emf"/></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2.xml"/><Relationship Id="rId5" Type="http://schemas.openxmlformats.org/officeDocument/2006/relationships/image" Target="../media/image13.jpeg"/><Relationship Id="rId4" Type="http://schemas.openxmlformats.org/officeDocument/2006/relationships/image" Target="../media/image2.emf"/></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110E03-F71C-41C5-453D-89AEC272D9C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4C1641C5-6FC6-52B5-2ED9-8DF4FA0A23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F81A48F8-B4BF-EE62-E990-D163E50E5648}"/>
              </a:ext>
            </a:extLst>
          </p:cNvPr>
          <p:cNvSpPr>
            <a:spLocks noGrp="1"/>
          </p:cNvSpPr>
          <p:nvPr>
            <p:ph type="dt" sz="half" idx="10"/>
          </p:nvPr>
        </p:nvSpPr>
        <p:spPr/>
        <p:txBody>
          <a:bodyPr/>
          <a:lstStyle/>
          <a:p>
            <a:fld id="{57D1440C-F150-40AD-B657-F4A848AE9360}" type="datetimeFigureOut">
              <a:rPr lang="es-CO" smtClean="0"/>
              <a:t>19/03/2026</a:t>
            </a:fld>
            <a:endParaRPr lang="es-CO"/>
          </a:p>
        </p:txBody>
      </p:sp>
      <p:sp>
        <p:nvSpPr>
          <p:cNvPr id="5" name="Marcador de pie de página 4">
            <a:extLst>
              <a:ext uri="{FF2B5EF4-FFF2-40B4-BE49-F238E27FC236}">
                <a16:creationId xmlns:a16="http://schemas.microsoft.com/office/drawing/2014/main" id="{33A753F8-875C-D6D4-3683-DA30EA3BCED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52F6D57-E85D-2B83-8935-0253002199F6}"/>
              </a:ext>
            </a:extLst>
          </p:cNvPr>
          <p:cNvSpPr>
            <a:spLocks noGrp="1"/>
          </p:cNvSpPr>
          <p:nvPr>
            <p:ph type="sldNum" sz="quarter" idx="12"/>
          </p:nvPr>
        </p:nvSpPr>
        <p:spPr/>
        <p:txBody>
          <a:bodyPr/>
          <a:lstStyle/>
          <a:p>
            <a:fld id="{898884F1-B4BB-4348-90EA-B61F13D0B3C9}" type="slidenum">
              <a:rPr lang="es-CO" smtClean="0"/>
              <a:t>‹Nº›</a:t>
            </a:fld>
            <a:endParaRPr lang="es-CO"/>
          </a:p>
        </p:txBody>
      </p:sp>
    </p:spTree>
    <p:extLst>
      <p:ext uri="{BB962C8B-B14F-4D97-AF65-F5344CB8AC3E}">
        <p14:creationId xmlns:p14="http://schemas.microsoft.com/office/powerpoint/2010/main" val="2375750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72FFB5-89AB-99B5-3EB7-52C76AE3B8A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FFBBF924-00DA-7107-BBBE-9DA105A8E28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FD0130B-DA1A-306A-16A2-CEA19A2441DC}"/>
              </a:ext>
            </a:extLst>
          </p:cNvPr>
          <p:cNvSpPr>
            <a:spLocks noGrp="1"/>
          </p:cNvSpPr>
          <p:nvPr>
            <p:ph type="dt" sz="half" idx="10"/>
          </p:nvPr>
        </p:nvSpPr>
        <p:spPr/>
        <p:txBody>
          <a:bodyPr/>
          <a:lstStyle/>
          <a:p>
            <a:fld id="{57D1440C-F150-40AD-B657-F4A848AE9360}" type="datetimeFigureOut">
              <a:rPr lang="es-CO" smtClean="0"/>
              <a:t>19/03/2026</a:t>
            </a:fld>
            <a:endParaRPr lang="es-CO"/>
          </a:p>
        </p:txBody>
      </p:sp>
      <p:sp>
        <p:nvSpPr>
          <p:cNvPr id="5" name="Marcador de pie de página 4">
            <a:extLst>
              <a:ext uri="{FF2B5EF4-FFF2-40B4-BE49-F238E27FC236}">
                <a16:creationId xmlns:a16="http://schemas.microsoft.com/office/drawing/2014/main" id="{8D73597E-D701-C7AB-E20C-CC17A2B0BEA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E1922DC0-5699-ED53-1048-A46E5098E711}"/>
              </a:ext>
            </a:extLst>
          </p:cNvPr>
          <p:cNvSpPr>
            <a:spLocks noGrp="1"/>
          </p:cNvSpPr>
          <p:nvPr>
            <p:ph type="sldNum" sz="quarter" idx="12"/>
          </p:nvPr>
        </p:nvSpPr>
        <p:spPr/>
        <p:txBody>
          <a:bodyPr/>
          <a:lstStyle/>
          <a:p>
            <a:fld id="{898884F1-B4BB-4348-90EA-B61F13D0B3C9}" type="slidenum">
              <a:rPr lang="es-CO" smtClean="0"/>
              <a:t>‹Nº›</a:t>
            </a:fld>
            <a:endParaRPr lang="es-CO"/>
          </a:p>
        </p:txBody>
      </p:sp>
    </p:spTree>
    <p:extLst>
      <p:ext uri="{BB962C8B-B14F-4D97-AF65-F5344CB8AC3E}">
        <p14:creationId xmlns:p14="http://schemas.microsoft.com/office/powerpoint/2010/main" val="3236136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4CC038-F2C8-4629-F905-7641204E3E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3DC5480C-794D-38B0-C252-93A55F0F512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880FA7A-7ADF-F551-1D0E-5F0775B171CE}"/>
              </a:ext>
            </a:extLst>
          </p:cNvPr>
          <p:cNvSpPr>
            <a:spLocks noGrp="1"/>
          </p:cNvSpPr>
          <p:nvPr>
            <p:ph type="dt" sz="half" idx="10"/>
          </p:nvPr>
        </p:nvSpPr>
        <p:spPr/>
        <p:txBody>
          <a:bodyPr/>
          <a:lstStyle/>
          <a:p>
            <a:fld id="{57D1440C-F150-40AD-B657-F4A848AE9360}" type="datetimeFigureOut">
              <a:rPr lang="es-CO" smtClean="0"/>
              <a:t>19/03/2026</a:t>
            </a:fld>
            <a:endParaRPr lang="es-CO"/>
          </a:p>
        </p:txBody>
      </p:sp>
      <p:sp>
        <p:nvSpPr>
          <p:cNvPr id="5" name="Marcador de pie de página 4">
            <a:extLst>
              <a:ext uri="{FF2B5EF4-FFF2-40B4-BE49-F238E27FC236}">
                <a16:creationId xmlns:a16="http://schemas.microsoft.com/office/drawing/2014/main" id="{A1C627A4-CE6A-6981-6B77-1945DCC4D82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AB648E0-E444-B197-9226-ED4E50F845AC}"/>
              </a:ext>
            </a:extLst>
          </p:cNvPr>
          <p:cNvSpPr>
            <a:spLocks noGrp="1"/>
          </p:cNvSpPr>
          <p:nvPr>
            <p:ph type="sldNum" sz="quarter" idx="12"/>
          </p:nvPr>
        </p:nvSpPr>
        <p:spPr/>
        <p:txBody>
          <a:bodyPr/>
          <a:lstStyle/>
          <a:p>
            <a:fld id="{898884F1-B4BB-4348-90EA-B61F13D0B3C9}" type="slidenum">
              <a:rPr lang="es-CO" smtClean="0"/>
              <a:t>‹Nº›</a:t>
            </a:fld>
            <a:endParaRPr lang="es-CO"/>
          </a:p>
        </p:txBody>
      </p:sp>
    </p:spTree>
    <p:extLst>
      <p:ext uri="{BB962C8B-B14F-4D97-AF65-F5344CB8AC3E}">
        <p14:creationId xmlns:p14="http://schemas.microsoft.com/office/powerpoint/2010/main" val="1593021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689771-4EC2-F7C9-84E0-1A82E9FAD16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3F24F9EF-9156-6F68-8829-C390E787E2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9A06522B-4E58-5CBE-19C7-B67022CE3AC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786D1E39-1028-E4FC-7D0B-66A9684BA019}"/>
              </a:ext>
            </a:extLst>
          </p:cNvPr>
          <p:cNvSpPr>
            <a:spLocks noGrp="1"/>
          </p:cNvSpPr>
          <p:nvPr>
            <p:ph type="dt" sz="half" idx="10"/>
          </p:nvPr>
        </p:nvSpPr>
        <p:spPr/>
        <p:txBody>
          <a:bodyPr/>
          <a:lstStyle/>
          <a:p>
            <a:fld id="{57D1440C-F150-40AD-B657-F4A848AE9360}" type="datetimeFigureOut">
              <a:rPr lang="es-CO" smtClean="0"/>
              <a:t>19/03/2026</a:t>
            </a:fld>
            <a:endParaRPr lang="es-CO"/>
          </a:p>
        </p:txBody>
      </p:sp>
      <p:sp>
        <p:nvSpPr>
          <p:cNvPr id="6" name="Marcador de pie de página 5">
            <a:extLst>
              <a:ext uri="{FF2B5EF4-FFF2-40B4-BE49-F238E27FC236}">
                <a16:creationId xmlns:a16="http://schemas.microsoft.com/office/drawing/2014/main" id="{7B7AFE99-41C4-AC08-3EA5-B695CBA899B0}"/>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1E23C9B7-BA88-E08F-C379-E9546D858580}"/>
              </a:ext>
            </a:extLst>
          </p:cNvPr>
          <p:cNvSpPr>
            <a:spLocks noGrp="1"/>
          </p:cNvSpPr>
          <p:nvPr>
            <p:ph type="sldNum" sz="quarter" idx="12"/>
          </p:nvPr>
        </p:nvSpPr>
        <p:spPr/>
        <p:txBody>
          <a:bodyPr/>
          <a:lstStyle/>
          <a:p>
            <a:fld id="{898884F1-B4BB-4348-90EA-B61F13D0B3C9}" type="slidenum">
              <a:rPr lang="es-CO" smtClean="0"/>
              <a:t>‹Nº›</a:t>
            </a:fld>
            <a:endParaRPr lang="es-CO"/>
          </a:p>
        </p:txBody>
      </p:sp>
    </p:spTree>
    <p:extLst>
      <p:ext uri="{BB962C8B-B14F-4D97-AF65-F5344CB8AC3E}">
        <p14:creationId xmlns:p14="http://schemas.microsoft.com/office/powerpoint/2010/main" val="3170011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3FCF1-2FA7-78A5-AB49-FDF8031FE00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DA17B14-4AB8-9C43-CCD6-706C708E98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D0C1C1A-A6F7-E9F7-6066-8E966F028AE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1114E4DE-04CB-3CB1-CADF-201C0B435E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90CAD37-42A0-DBF3-B535-6D47639342A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97954F95-612E-3BAF-6BC2-7E234D40B362}"/>
              </a:ext>
            </a:extLst>
          </p:cNvPr>
          <p:cNvSpPr>
            <a:spLocks noGrp="1"/>
          </p:cNvSpPr>
          <p:nvPr>
            <p:ph type="dt" sz="half" idx="10"/>
          </p:nvPr>
        </p:nvSpPr>
        <p:spPr/>
        <p:txBody>
          <a:bodyPr/>
          <a:lstStyle/>
          <a:p>
            <a:fld id="{57D1440C-F150-40AD-B657-F4A848AE9360}" type="datetimeFigureOut">
              <a:rPr lang="es-CO" smtClean="0"/>
              <a:t>19/03/2026</a:t>
            </a:fld>
            <a:endParaRPr lang="es-CO"/>
          </a:p>
        </p:txBody>
      </p:sp>
      <p:sp>
        <p:nvSpPr>
          <p:cNvPr id="8" name="Marcador de pie de página 7">
            <a:extLst>
              <a:ext uri="{FF2B5EF4-FFF2-40B4-BE49-F238E27FC236}">
                <a16:creationId xmlns:a16="http://schemas.microsoft.com/office/drawing/2014/main" id="{32CEF21B-D490-6390-B3EF-D272DD77040E}"/>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CD0C8B14-693F-2FC4-E6A6-27528FEFADB3}"/>
              </a:ext>
            </a:extLst>
          </p:cNvPr>
          <p:cNvSpPr>
            <a:spLocks noGrp="1"/>
          </p:cNvSpPr>
          <p:nvPr>
            <p:ph type="sldNum" sz="quarter" idx="12"/>
          </p:nvPr>
        </p:nvSpPr>
        <p:spPr/>
        <p:txBody>
          <a:bodyPr/>
          <a:lstStyle/>
          <a:p>
            <a:fld id="{898884F1-B4BB-4348-90EA-B61F13D0B3C9}" type="slidenum">
              <a:rPr lang="es-CO" smtClean="0"/>
              <a:t>‹Nº›</a:t>
            </a:fld>
            <a:endParaRPr lang="es-CO"/>
          </a:p>
        </p:txBody>
      </p:sp>
    </p:spTree>
    <p:extLst>
      <p:ext uri="{BB962C8B-B14F-4D97-AF65-F5344CB8AC3E}">
        <p14:creationId xmlns:p14="http://schemas.microsoft.com/office/powerpoint/2010/main" val="470880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C2C943-B5BD-FC9D-8344-28EEBB9FF30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A2BA2D16-C988-E2E6-AEF6-28F6407AE719}"/>
              </a:ext>
            </a:extLst>
          </p:cNvPr>
          <p:cNvSpPr>
            <a:spLocks noGrp="1"/>
          </p:cNvSpPr>
          <p:nvPr>
            <p:ph type="dt" sz="half" idx="10"/>
          </p:nvPr>
        </p:nvSpPr>
        <p:spPr/>
        <p:txBody>
          <a:bodyPr/>
          <a:lstStyle/>
          <a:p>
            <a:fld id="{57D1440C-F150-40AD-B657-F4A848AE9360}" type="datetimeFigureOut">
              <a:rPr lang="es-CO" smtClean="0"/>
              <a:t>19/03/2026</a:t>
            </a:fld>
            <a:endParaRPr lang="es-CO"/>
          </a:p>
        </p:txBody>
      </p:sp>
      <p:sp>
        <p:nvSpPr>
          <p:cNvPr id="4" name="Marcador de pie de página 3">
            <a:extLst>
              <a:ext uri="{FF2B5EF4-FFF2-40B4-BE49-F238E27FC236}">
                <a16:creationId xmlns:a16="http://schemas.microsoft.com/office/drawing/2014/main" id="{87124CC4-825E-7B36-54BE-99C420A6D438}"/>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33A8D455-26F3-BA4A-3D9C-158FD5345AC7}"/>
              </a:ext>
            </a:extLst>
          </p:cNvPr>
          <p:cNvSpPr>
            <a:spLocks noGrp="1"/>
          </p:cNvSpPr>
          <p:nvPr>
            <p:ph type="sldNum" sz="quarter" idx="12"/>
          </p:nvPr>
        </p:nvSpPr>
        <p:spPr/>
        <p:txBody>
          <a:bodyPr/>
          <a:lstStyle/>
          <a:p>
            <a:fld id="{898884F1-B4BB-4348-90EA-B61F13D0B3C9}" type="slidenum">
              <a:rPr lang="es-CO" smtClean="0"/>
              <a:t>‹Nº›</a:t>
            </a:fld>
            <a:endParaRPr lang="es-CO"/>
          </a:p>
        </p:txBody>
      </p:sp>
    </p:spTree>
    <p:extLst>
      <p:ext uri="{BB962C8B-B14F-4D97-AF65-F5344CB8AC3E}">
        <p14:creationId xmlns:p14="http://schemas.microsoft.com/office/powerpoint/2010/main" val="4028409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6C27359-3938-9F8B-AC0A-BCF6237C68BA}"/>
              </a:ext>
            </a:extLst>
          </p:cNvPr>
          <p:cNvSpPr>
            <a:spLocks noGrp="1"/>
          </p:cNvSpPr>
          <p:nvPr>
            <p:ph type="dt" sz="half" idx="10"/>
          </p:nvPr>
        </p:nvSpPr>
        <p:spPr/>
        <p:txBody>
          <a:bodyPr/>
          <a:lstStyle/>
          <a:p>
            <a:fld id="{57D1440C-F150-40AD-B657-F4A848AE9360}" type="datetimeFigureOut">
              <a:rPr lang="es-CO" smtClean="0"/>
              <a:t>19/03/2026</a:t>
            </a:fld>
            <a:endParaRPr lang="es-CO"/>
          </a:p>
        </p:txBody>
      </p:sp>
      <p:sp>
        <p:nvSpPr>
          <p:cNvPr id="3" name="Marcador de pie de página 2">
            <a:extLst>
              <a:ext uri="{FF2B5EF4-FFF2-40B4-BE49-F238E27FC236}">
                <a16:creationId xmlns:a16="http://schemas.microsoft.com/office/drawing/2014/main" id="{EF0BF19F-C917-D389-63A0-3C97FE264C6A}"/>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CE881A19-0EA7-B620-71F3-3F2ACFDB045E}"/>
              </a:ext>
            </a:extLst>
          </p:cNvPr>
          <p:cNvSpPr>
            <a:spLocks noGrp="1"/>
          </p:cNvSpPr>
          <p:nvPr>
            <p:ph type="sldNum" sz="quarter" idx="12"/>
          </p:nvPr>
        </p:nvSpPr>
        <p:spPr/>
        <p:txBody>
          <a:bodyPr/>
          <a:lstStyle/>
          <a:p>
            <a:fld id="{898884F1-B4BB-4348-90EA-B61F13D0B3C9}" type="slidenum">
              <a:rPr lang="es-CO" smtClean="0"/>
              <a:t>‹Nº›</a:t>
            </a:fld>
            <a:endParaRPr lang="es-CO"/>
          </a:p>
        </p:txBody>
      </p:sp>
    </p:spTree>
    <p:extLst>
      <p:ext uri="{BB962C8B-B14F-4D97-AF65-F5344CB8AC3E}">
        <p14:creationId xmlns:p14="http://schemas.microsoft.com/office/powerpoint/2010/main" val="495584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34C4FF-39E5-AA2C-757A-D676C9B727D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7190C30E-5C3D-0096-CF55-FA309F7A0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17C969CB-15BC-ABDF-7AF3-46F8866CAF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6772D7F-FA8A-3560-AB17-78EA4128F2BB}"/>
              </a:ext>
            </a:extLst>
          </p:cNvPr>
          <p:cNvSpPr>
            <a:spLocks noGrp="1"/>
          </p:cNvSpPr>
          <p:nvPr>
            <p:ph type="dt" sz="half" idx="10"/>
          </p:nvPr>
        </p:nvSpPr>
        <p:spPr/>
        <p:txBody>
          <a:bodyPr/>
          <a:lstStyle/>
          <a:p>
            <a:fld id="{57D1440C-F150-40AD-B657-F4A848AE9360}" type="datetimeFigureOut">
              <a:rPr lang="es-CO" smtClean="0"/>
              <a:t>19/03/2026</a:t>
            </a:fld>
            <a:endParaRPr lang="es-CO"/>
          </a:p>
        </p:txBody>
      </p:sp>
      <p:sp>
        <p:nvSpPr>
          <p:cNvPr id="6" name="Marcador de pie de página 5">
            <a:extLst>
              <a:ext uri="{FF2B5EF4-FFF2-40B4-BE49-F238E27FC236}">
                <a16:creationId xmlns:a16="http://schemas.microsoft.com/office/drawing/2014/main" id="{B83655C3-8A65-68A6-221E-8A518F98C13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2697AA37-295B-DA03-C7C3-A1F09B9948E0}"/>
              </a:ext>
            </a:extLst>
          </p:cNvPr>
          <p:cNvSpPr>
            <a:spLocks noGrp="1"/>
          </p:cNvSpPr>
          <p:nvPr>
            <p:ph type="sldNum" sz="quarter" idx="12"/>
          </p:nvPr>
        </p:nvSpPr>
        <p:spPr/>
        <p:txBody>
          <a:bodyPr/>
          <a:lstStyle/>
          <a:p>
            <a:fld id="{898884F1-B4BB-4348-90EA-B61F13D0B3C9}" type="slidenum">
              <a:rPr lang="es-CO" smtClean="0"/>
              <a:t>‹Nº›</a:t>
            </a:fld>
            <a:endParaRPr lang="es-CO"/>
          </a:p>
        </p:txBody>
      </p:sp>
    </p:spTree>
    <p:extLst>
      <p:ext uri="{BB962C8B-B14F-4D97-AF65-F5344CB8AC3E}">
        <p14:creationId xmlns:p14="http://schemas.microsoft.com/office/powerpoint/2010/main" val="3427207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D14747-24F6-CC1B-B17E-B2F8AAA579A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14B7E351-C732-CF65-0F00-43D5B62485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E242758A-DA9B-C0AA-2BBC-9345B10486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C27B037-1DC7-3FBD-3CC6-F60BE53A1F2D}"/>
              </a:ext>
            </a:extLst>
          </p:cNvPr>
          <p:cNvSpPr>
            <a:spLocks noGrp="1"/>
          </p:cNvSpPr>
          <p:nvPr>
            <p:ph type="dt" sz="half" idx="10"/>
          </p:nvPr>
        </p:nvSpPr>
        <p:spPr/>
        <p:txBody>
          <a:bodyPr/>
          <a:lstStyle/>
          <a:p>
            <a:fld id="{57D1440C-F150-40AD-B657-F4A848AE9360}" type="datetimeFigureOut">
              <a:rPr lang="es-CO" smtClean="0"/>
              <a:t>19/03/2026</a:t>
            </a:fld>
            <a:endParaRPr lang="es-CO"/>
          </a:p>
        </p:txBody>
      </p:sp>
      <p:sp>
        <p:nvSpPr>
          <p:cNvPr id="6" name="Marcador de pie de página 5">
            <a:extLst>
              <a:ext uri="{FF2B5EF4-FFF2-40B4-BE49-F238E27FC236}">
                <a16:creationId xmlns:a16="http://schemas.microsoft.com/office/drawing/2014/main" id="{05CC0CE7-E8BC-5E03-CC55-852F2E9B2A8E}"/>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8EAF3810-B348-39E2-5955-3D879A8F294F}"/>
              </a:ext>
            </a:extLst>
          </p:cNvPr>
          <p:cNvSpPr>
            <a:spLocks noGrp="1"/>
          </p:cNvSpPr>
          <p:nvPr>
            <p:ph type="sldNum" sz="quarter" idx="12"/>
          </p:nvPr>
        </p:nvSpPr>
        <p:spPr/>
        <p:txBody>
          <a:bodyPr/>
          <a:lstStyle/>
          <a:p>
            <a:fld id="{898884F1-B4BB-4348-90EA-B61F13D0B3C9}" type="slidenum">
              <a:rPr lang="es-CO" smtClean="0"/>
              <a:t>‹Nº›</a:t>
            </a:fld>
            <a:endParaRPr lang="es-CO"/>
          </a:p>
        </p:txBody>
      </p:sp>
    </p:spTree>
    <p:extLst>
      <p:ext uri="{BB962C8B-B14F-4D97-AF65-F5344CB8AC3E}">
        <p14:creationId xmlns:p14="http://schemas.microsoft.com/office/powerpoint/2010/main" val="532609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7CB3D-8EAC-F1AF-5548-6BCA77EC640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D34FC5E4-02D1-7C17-B731-B6402D78654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A819466-D28C-F66A-D666-7A698E3D5420}"/>
              </a:ext>
            </a:extLst>
          </p:cNvPr>
          <p:cNvSpPr>
            <a:spLocks noGrp="1"/>
          </p:cNvSpPr>
          <p:nvPr>
            <p:ph type="dt" sz="half" idx="10"/>
          </p:nvPr>
        </p:nvSpPr>
        <p:spPr/>
        <p:txBody>
          <a:bodyPr/>
          <a:lstStyle/>
          <a:p>
            <a:fld id="{57D1440C-F150-40AD-B657-F4A848AE9360}" type="datetimeFigureOut">
              <a:rPr lang="es-CO" smtClean="0"/>
              <a:t>19/03/2026</a:t>
            </a:fld>
            <a:endParaRPr lang="es-CO"/>
          </a:p>
        </p:txBody>
      </p:sp>
      <p:sp>
        <p:nvSpPr>
          <p:cNvPr id="5" name="Marcador de pie de página 4">
            <a:extLst>
              <a:ext uri="{FF2B5EF4-FFF2-40B4-BE49-F238E27FC236}">
                <a16:creationId xmlns:a16="http://schemas.microsoft.com/office/drawing/2014/main" id="{4E189B7A-2871-EB09-3168-5DA4CF6B5BF8}"/>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D5AC74B-A7C6-F806-34E8-6F5844738BAD}"/>
              </a:ext>
            </a:extLst>
          </p:cNvPr>
          <p:cNvSpPr>
            <a:spLocks noGrp="1"/>
          </p:cNvSpPr>
          <p:nvPr>
            <p:ph type="sldNum" sz="quarter" idx="12"/>
          </p:nvPr>
        </p:nvSpPr>
        <p:spPr/>
        <p:txBody>
          <a:bodyPr/>
          <a:lstStyle/>
          <a:p>
            <a:fld id="{898884F1-B4BB-4348-90EA-B61F13D0B3C9}" type="slidenum">
              <a:rPr lang="es-CO" smtClean="0"/>
              <a:t>‹Nº›</a:t>
            </a:fld>
            <a:endParaRPr lang="es-CO"/>
          </a:p>
        </p:txBody>
      </p:sp>
    </p:spTree>
    <p:extLst>
      <p:ext uri="{BB962C8B-B14F-4D97-AF65-F5344CB8AC3E}">
        <p14:creationId xmlns:p14="http://schemas.microsoft.com/office/powerpoint/2010/main" val="3128310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4EDD318-25B5-FA5E-C534-EAC73037573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C3BC52B9-5054-F3F5-59D4-7250C3D8706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E1BB883-8FF5-6BEE-AA54-C8E61C30EFA7}"/>
              </a:ext>
            </a:extLst>
          </p:cNvPr>
          <p:cNvSpPr>
            <a:spLocks noGrp="1"/>
          </p:cNvSpPr>
          <p:nvPr>
            <p:ph type="dt" sz="half" idx="10"/>
          </p:nvPr>
        </p:nvSpPr>
        <p:spPr/>
        <p:txBody>
          <a:bodyPr/>
          <a:lstStyle/>
          <a:p>
            <a:fld id="{57D1440C-F150-40AD-B657-F4A848AE9360}" type="datetimeFigureOut">
              <a:rPr lang="es-CO" smtClean="0"/>
              <a:t>19/03/2026</a:t>
            </a:fld>
            <a:endParaRPr lang="es-CO"/>
          </a:p>
        </p:txBody>
      </p:sp>
      <p:sp>
        <p:nvSpPr>
          <p:cNvPr id="5" name="Marcador de pie de página 4">
            <a:extLst>
              <a:ext uri="{FF2B5EF4-FFF2-40B4-BE49-F238E27FC236}">
                <a16:creationId xmlns:a16="http://schemas.microsoft.com/office/drawing/2014/main" id="{87233C2C-B70B-3534-2BBF-F3017345E0F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077BD72-1146-1CC6-8C0C-DAE189E4B457}"/>
              </a:ext>
            </a:extLst>
          </p:cNvPr>
          <p:cNvSpPr>
            <a:spLocks noGrp="1"/>
          </p:cNvSpPr>
          <p:nvPr>
            <p:ph type="sldNum" sz="quarter" idx="12"/>
          </p:nvPr>
        </p:nvSpPr>
        <p:spPr/>
        <p:txBody>
          <a:bodyPr/>
          <a:lstStyle/>
          <a:p>
            <a:fld id="{898884F1-B4BB-4348-90EA-B61F13D0B3C9}" type="slidenum">
              <a:rPr lang="es-CO" smtClean="0"/>
              <a:t>‹Nº›</a:t>
            </a:fld>
            <a:endParaRPr lang="es-CO"/>
          </a:p>
        </p:txBody>
      </p:sp>
    </p:spTree>
    <p:extLst>
      <p:ext uri="{BB962C8B-B14F-4D97-AF65-F5344CB8AC3E}">
        <p14:creationId xmlns:p14="http://schemas.microsoft.com/office/powerpoint/2010/main" val="24566264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ítulo y objetos">
  <p:cSld name="1_Título y objetos">
    <p:spTree>
      <p:nvGrpSpPr>
        <p:cNvPr id="1" name="Shape 15"/>
        <p:cNvGrpSpPr/>
        <p:nvPr/>
      </p:nvGrpSpPr>
      <p:grpSpPr>
        <a:xfrm>
          <a:off x="0" y="0"/>
          <a:ext cx="0" cy="0"/>
          <a:chOff x="0" y="0"/>
          <a:chExt cx="0" cy="0"/>
        </a:xfrm>
      </p:grpSpPr>
    </p:spTree>
    <p:extLst>
      <p:ext uri="{BB962C8B-B14F-4D97-AF65-F5344CB8AC3E}">
        <p14:creationId xmlns:p14="http://schemas.microsoft.com/office/powerpoint/2010/main" val="3238402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ierre">
    <p:bg>
      <p:bgRef idx="1001">
        <a:schemeClr val="bg2"/>
      </p:bgRef>
    </p:bg>
    <p:spTree>
      <p:nvGrpSpPr>
        <p:cNvPr id="1" name=""/>
        <p:cNvGrpSpPr/>
        <p:nvPr/>
      </p:nvGrpSpPr>
      <p:grpSpPr>
        <a:xfrm>
          <a:off x="0" y="0"/>
          <a:ext cx="0" cy="0"/>
          <a:chOff x="0" y="0"/>
          <a:chExt cx="0" cy="0"/>
        </a:xfrm>
      </p:grpSpPr>
      <p:sp>
        <p:nvSpPr>
          <p:cNvPr id="7" name="Google Shape;88;p13">
            <a:extLst>
              <a:ext uri="{FF2B5EF4-FFF2-40B4-BE49-F238E27FC236}">
                <a16:creationId xmlns:a16="http://schemas.microsoft.com/office/drawing/2014/main" id="{351D6CFD-D6D2-954F-A18C-199B59425357}"/>
              </a:ext>
            </a:extLst>
          </p:cNvPr>
          <p:cNvSpPr/>
          <p:nvPr/>
        </p:nvSpPr>
        <p:spPr>
          <a:xfrm>
            <a:off x="0" y="0"/>
            <a:ext cx="12192000" cy="6858000"/>
          </a:xfrm>
          <a:prstGeom prst="rect">
            <a:avLst/>
          </a:prstGeom>
          <a:solidFill>
            <a:schemeClr val="bg1"/>
          </a:solidFill>
          <a:ln>
            <a:noFill/>
          </a:ln>
        </p:spPr>
        <p:txBody>
          <a:bodyPr spcFirstLastPara="1" wrap="square" lIns="82283" tIns="41130" rIns="82283" bIns="41130" anchor="ctr" anchorCtr="0">
            <a:noAutofit/>
          </a:bodyPr>
          <a:lstStyle/>
          <a:p>
            <a:pPr marL="0" marR="0" lvl="0" indent="0" algn="ctr" rtl="0">
              <a:spcBef>
                <a:spcPts val="0"/>
              </a:spcBef>
              <a:spcAft>
                <a:spcPts val="0"/>
              </a:spcAft>
              <a:buNone/>
            </a:pPr>
            <a:endParaRPr sz="1620" b="0" i="0" u="none" strike="noStrike" cap="none">
              <a:solidFill>
                <a:schemeClr val="lt1"/>
              </a:solidFill>
              <a:latin typeface="Arial"/>
              <a:ea typeface="Arial"/>
              <a:cs typeface="Arial"/>
              <a:sym typeface="Arial"/>
            </a:endParaRPr>
          </a:p>
        </p:txBody>
      </p:sp>
      <p:pic>
        <p:nvPicPr>
          <p:cNvPr id="9" name="Imagen 8">
            <a:extLst>
              <a:ext uri="{FF2B5EF4-FFF2-40B4-BE49-F238E27FC236}">
                <a16:creationId xmlns:a16="http://schemas.microsoft.com/office/drawing/2014/main" id="{87F10E46-6FB3-8847-980D-64428226AE9C}"/>
              </a:ext>
            </a:extLst>
          </p:cNvPr>
          <p:cNvPicPr>
            <a:picLocks noChangeAspect="1"/>
          </p:cNvPicPr>
          <p:nvPr/>
        </p:nvPicPr>
        <p:blipFill>
          <a:blip r:embed="rId2"/>
          <a:stretch>
            <a:fillRect/>
          </a:stretch>
        </p:blipFill>
        <p:spPr>
          <a:xfrm>
            <a:off x="3505353" y="2320204"/>
            <a:ext cx="4530932" cy="1692876"/>
          </a:xfrm>
          <a:prstGeom prst="rect">
            <a:avLst/>
          </a:prstGeom>
        </p:spPr>
      </p:pic>
      <p:sp>
        <p:nvSpPr>
          <p:cNvPr id="10" name="Google Shape;291;p23">
            <a:extLst>
              <a:ext uri="{FF2B5EF4-FFF2-40B4-BE49-F238E27FC236}">
                <a16:creationId xmlns:a16="http://schemas.microsoft.com/office/drawing/2014/main" id="{4D2E544A-F7D8-6C4B-9ADB-DD15AF09C3C8}"/>
              </a:ext>
            </a:extLst>
          </p:cNvPr>
          <p:cNvSpPr txBox="1"/>
          <p:nvPr/>
        </p:nvSpPr>
        <p:spPr>
          <a:xfrm>
            <a:off x="4612885" y="4769840"/>
            <a:ext cx="3871648" cy="369332"/>
          </a:xfrm>
          <a:prstGeom prst="rect">
            <a:avLst/>
          </a:prstGeom>
          <a:noFill/>
          <a:ln>
            <a:noFill/>
          </a:ln>
        </p:spPr>
        <p:txBody>
          <a:bodyPr spcFirstLastPara="1" wrap="square" lIns="82283" tIns="41130" rIns="82283" bIns="41130" anchor="t" anchorCtr="0">
            <a:noAutofit/>
          </a:bodyPr>
          <a:lstStyle/>
          <a:p>
            <a:pPr marL="0" marR="0" lvl="0" indent="0" algn="l" rtl="0">
              <a:spcBef>
                <a:spcPts val="0"/>
              </a:spcBef>
              <a:spcAft>
                <a:spcPts val="0"/>
              </a:spcAft>
              <a:buNone/>
            </a:pPr>
            <a:r>
              <a:rPr lang="es-CO" sz="1620" b="0">
                <a:solidFill>
                  <a:srgbClr val="154A8A"/>
                </a:solidFill>
                <a:latin typeface="Arial" charset="0"/>
                <a:ea typeface="Arial" charset="0"/>
                <a:cs typeface="Arial" charset="0"/>
                <a:sym typeface="Arial"/>
              </a:rPr>
              <a:t>@</a:t>
            </a:r>
            <a:r>
              <a:rPr lang="es-CO" sz="1620" b="0">
                <a:solidFill>
                  <a:srgbClr val="154A8A"/>
                </a:solidFill>
                <a:latin typeface="Arial" charset="0"/>
                <a:ea typeface="Arial" charset="0"/>
                <a:cs typeface="Arial" charset="0"/>
              </a:rPr>
              <a:t>FondoFFIE | </a:t>
            </a:r>
            <a:r>
              <a:rPr lang="es-CO" sz="1620" b="1">
                <a:solidFill>
                  <a:srgbClr val="154A8A"/>
                </a:solidFill>
                <a:latin typeface="Arial" charset="0"/>
                <a:ea typeface="Arial" charset="0"/>
                <a:cs typeface="Arial" charset="0"/>
              </a:rPr>
              <a:t>www.ffie.com.co</a:t>
            </a:r>
            <a:endParaRPr sz="1620" b="1">
              <a:solidFill>
                <a:srgbClr val="154A8A"/>
              </a:solidFill>
              <a:latin typeface="Arial" charset="0"/>
              <a:ea typeface="Arial" charset="0"/>
              <a:cs typeface="Arial" charset="0"/>
              <a:sym typeface="Arial"/>
            </a:endParaRPr>
          </a:p>
        </p:txBody>
      </p:sp>
      <p:pic>
        <p:nvPicPr>
          <p:cNvPr id="12" name="Imagen 11">
            <a:extLst>
              <a:ext uri="{FF2B5EF4-FFF2-40B4-BE49-F238E27FC236}">
                <a16:creationId xmlns:a16="http://schemas.microsoft.com/office/drawing/2014/main" id="{63CBDB48-43CC-534F-AF99-4660E0EE3F61}"/>
              </a:ext>
            </a:extLst>
          </p:cNvPr>
          <p:cNvPicPr>
            <a:picLocks noChangeAspect="1"/>
          </p:cNvPicPr>
          <p:nvPr/>
        </p:nvPicPr>
        <p:blipFill>
          <a:blip r:embed="rId3"/>
          <a:stretch>
            <a:fillRect/>
          </a:stretch>
        </p:blipFill>
        <p:spPr>
          <a:xfrm>
            <a:off x="4823685" y="3844213"/>
            <a:ext cx="3344732" cy="490130"/>
          </a:xfrm>
          <a:prstGeom prst="rect">
            <a:avLst/>
          </a:prstGeom>
        </p:spPr>
      </p:pic>
      <p:pic>
        <p:nvPicPr>
          <p:cNvPr id="4" name="Gráfico 3">
            <a:extLst>
              <a:ext uri="{FF2B5EF4-FFF2-40B4-BE49-F238E27FC236}">
                <a16:creationId xmlns:a16="http://schemas.microsoft.com/office/drawing/2014/main" id="{52A8A267-34B0-E291-44F7-734C7AF9F2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05352" y="4842355"/>
            <a:ext cx="1048896" cy="264505"/>
          </a:xfrm>
          <a:prstGeom prst="rect">
            <a:avLst/>
          </a:prstGeom>
        </p:spPr>
      </p:pic>
    </p:spTree>
    <p:extLst>
      <p:ext uri="{BB962C8B-B14F-4D97-AF65-F5344CB8AC3E}">
        <p14:creationId xmlns:p14="http://schemas.microsoft.com/office/powerpoint/2010/main" val="2469765450"/>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Cierre">
    <p:bg>
      <p:bgRef idx="1001">
        <a:schemeClr val="bg2"/>
      </p:bgRef>
    </p:bg>
    <p:spTree>
      <p:nvGrpSpPr>
        <p:cNvPr id="1" name=""/>
        <p:cNvGrpSpPr/>
        <p:nvPr/>
      </p:nvGrpSpPr>
      <p:grpSpPr>
        <a:xfrm>
          <a:off x="0" y="0"/>
          <a:ext cx="0" cy="0"/>
          <a:chOff x="0" y="0"/>
          <a:chExt cx="0" cy="0"/>
        </a:xfrm>
      </p:grpSpPr>
      <p:sp>
        <p:nvSpPr>
          <p:cNvPr id="7" name="Google Shape;88;p13">
            <a:extLst>
              <a:ext uri="{FF2B5EF4-FFF2-40B4-BE49-F238E27FC236}">
                <a16:creationId xmlns:a16="http://schemas.microsoft.com/office/drawing/2014/main" id="{351D6CFD-D6D2-954F-A18C-199B59425357}"/>
              </a:ext>
            </a:extLst>
          </p:cNvPr>
          <p:cNvSpPr/>
          <p:nvPr/>
        </p:nvSpPr>
        <p:spPr>
          <a:xfrm>
            <a:off x="0" y="0"/>
            <a:ext cx="12192000" cy="6858000"/>
          </a:xfrm>
          <a:prstGeom prst="rect">
            <a:avLst/>
          </a:prstGeom>
          <a:solidFill>
            <a:schemeClr val="bg1"/>
          </a:solidFill>
          <a:ln>
            <a:noFill/>
          </a:ln>
        </p:spPr>
        <p:txBody>
          <a:bodyPr spcFirstLastPara="1" wrap="square" lIns="82283" tIns="41130" rIns="82283" bIns="41130" anchor="ctr" anchorCtr="0">
            <a:noAutofit/>
          </a:bodyPr>
          <a:lstStyle/>
          <a:p>
            <a:pPr marL="0" marR="0" lvl="0" indent="0" algn="ctr" rtl="0">
              <a:spcBef>
                <a:spcPts val="0"/>
              </a:spcBef>
              <a:spcAft>
                <a:spcPts val="0"/>
              </a:spcAft>
              <a:buNone/>
            </a:pPr>
            <a:endParaRPr sz="1620" b="0" i="0" u="none" strike="noStrike" cap="none">
              <a:solidFill>
                <a:schemeClr val="lt1"/>
              </a:solidFill>
              <a:latin typeface="Arial"/>
              <a:ea typeface="Arial"/>
              <a:cs typeface="Arial"/>
              <a:sym typeface="Arial"/>
            </a:endParaRPr>
          </a:p>
        </p:txBody>
      </p:sp>
      <p:pic>
        <p:nvPicPr>
          <p:cNvPr id="9" name="Imagen 8">
            <a:extLst>
              <a:ext uri="{FF2B5EF4-FFF2-40B4-BE49-F238E27FC236}">
                <a16:creationId xmlns:a16="http://schemas.microsoft.com/office/drawing/2014/main" id="{87F10E46-6FB3-8847-980D-64428226AE9C}"/>
              </a:ext>
            </a:extLst>
          </p:cNvPr>
          <p:cNvPicPr>
            <a:picLocks noChangeAspect="1"/>
          </p:cNvPicPr>
          <p:nvPr/>
        </p:nvPicPr>
        <p:blipFill>
          <a:blip r:embed="rId2"/>
          <a:stretch>
            <a:fillRect/>
          </a:stretch>
        </p:blipFill>
        <p:spPr>
          <a:xfrm>
            <a:off x="3505353" y="2320204"/>
            <a:ext cx="4530932" cy="1692876"/>
          </a:xfrm>
          <a:prstGeom prst="rect">
            <a:avLst/>
          </a:prstGeom>
        </p:spPr>
      </p:pic>
      <p:sp>
        <p:nvSpPr>
          <p:cNvPr id="10" name="Google Shape;291;p23">
            <a:extLst>
              <a:ext uri="{FF2B5EF4-FFF2-40B4-BE49-F238E27FC236}">
                <a16:creationId xmlns:a16="http://schemas.microsoft.com/office/drawing/2014/main" id="{4D2E544A-F7D8-6C4B-9ADB-DD15AF09C3C8}"/>
              </a:ext>
            </a:extLst>
          </p:cNvPr>
          <p:cNvSpPr txBox="1"/>
          <p:nvPr/>
        </p:nvSpPr>
        <p:spPr>
          <a:xfrm>
            <a:off x="4612885" y="4769840"/>
            <a:ext cx="3871648" cy="369332"/>
          </a:xfrm>
          <a:prstGeom prst="rect">
            <a:avLst/>
          </a:prstGeom>
          <a:noFill/>
          <a:ln>
            <a:noFill/>
          </a:ln>
        </p:spPr>
        <p:txBody>
          <a:bodyPr spcFirstLastPara="1" wrap="square" lIns="82283" tIns="41130" rIns="82283" bIns="41130" anchor="t" anchorCtr="0">
            <a:noAutofit/>
          </a:bodyPr>
          <a:lstStyle/>
          <a:p>
            <a:pPr marL="0" marR="0" lvl="0" indent="0" algn="l" rtl="0">
              <a:spcBef>
                <a:spcPts val="0"/>
              </a:spcBef>
              <a:spcAft>
                <a:spcPts val="0"/>
              </a:spcAft>
              <a:buNone/>
            </a:pPr>
            <a:r>
              <a:rPr lang="es-CO" sz="1620" b="0">
                <a:solidFill>
                  <a:srgbClr val="154A8A"/>
                </a:solidFill>
                <a:latin typeface="Arial" charset="0"/>
                <a:ea typeface="Arial" charset="0"/>
                <a:cs typeface="Arial" charset="0"/>
                <a:sym typeface="Arial"/>
              </a:rPr>
              <a:t>@</a:t>
            </a:r>
            <a:r>
              <a:rPr lang="es-CO" sz="1620" b="0">
                <a:solidFill>
                  <a:srgbClr val="154A8A"/>
                </a:solidFill>
                <a:latin typeface="Arial" charset="0"/>
                <a:ea typeface="Arial" charset="0"/>
                <a:cs typeface="Arial" charset="0"/>
              </a:rPr>
              <a:t>FondoFFIE | </a:t>
            </a:r>
            <a:r>
              <a:rPr lang="es-CO" sz="1620" b="1">
                <a:solidFill>
                  <a:srgbClr val="154A8A"/>
                </a:solidFill>
                <a:latin typeface="Arial" charset="0"/>
                <a:ea typeface="Arial" charset="0"/>
                <a:cs typeface="Arial" charset="0"/>
              </a:rPr>
              <a:t>www.ffie.com.co</a:t>
            </a:r>
            <a:endParaRPr sz="1620" b="1">
              <a:solidFill>
                <a:srgbClr val="154A8A"/>
              </a:solidFill>
              <a:latin typeface="Arial" charset="0"/>
              <a:ea typeface="Arial" charset="0"/>
              <a:cs typeface="Arial" charset="0"/>
              <a:sym typeface="Arial"/>
            </a:endParaRPr>
          </a:p>
        </p:txBody>
      </p:sp>
      <p:pic>
        <p:nvPicPr>
          <p:cNvPr id="12" name="Imagen 11">
            <a:extLst>
              <a:ext uri="{FF2B5EF4-FFF2-40B4-BE49-F238E27FC236}">
                <a16:creationId xmlns:a16="http://schemas.microsoft.com/office/drawing/2014/main" id="{63CBDB48-43CC-534F-AF99-4660E0EE3F61}"/>
              </a:ext>
            </a:extLst>
          </p:cNvPr>
          <p:cNvPicPr>
            <a:picLocks noChangeAspect="1"/>
          </p:cNvPicPr>
          <p:nvPr/>
        </p:nvPicPr>
        <p:blipFill>
          <a:blip r:embed="rId3"/>
          <a:stretch>
            <a:fillRect/>
          </a:stretch>
        </p:blipFill>
        <p:spPr>
          <a:xfrm>
            <a:off x="4823685" y="3844213"/>
            <a:ext cx="3344732" cy="490130"/>
          </a:xfrm>
          <a:prstGeom prst="rect">
            <a:avLst/>
          </a:prstGeom>
        </p:spPr>
      </p:pic>
      <p:pic>
        <p:nvPicPr>
          <p:cNvPr id="4" name="Gráfico 3">
            <a:extLst>
              <a:ext uri="{FF2B5EF4-FFF2-40B4-BE49-F238E27FC236}">
                <a16:creationId xmlns:a16="http://schemas.microsoft.com/office/drawing/2014/main" id="{52A8A267-34B0-E291-44F7-734C7AF9F2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05352" y="4842355"/>
            <a:ext cx="1048896" cy="264505"/>
          </a:xfrm>
          <a:prstGeom prst="rect">
            <a:avLst/>
          </a:prstGeom>
        </p:spPr>
      </p:pic>
    </p:spTree>
    <p:extLst>
      <p:ext uri="{BB962C8B-B14F-4D97-AF65-F5344CB8AC3E}">
        <p14:creationId xmlns:p14="http://schemas.microsoft.com/office/powerpoint/2010/main" val="1763682220"/>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Diapositiva de título">
    <p:spTree>
      <p:nvGrpSpPr>
        <p:cNvPr id="1" name=""/>
        <p:cNvGrpSpPr/>
        <p:nvPr/>
      </p:nvGrpSpPr>
      <p:grpSpPr>
        <a:xfrm>
          <a:off x="0" y="0"/>
          <a:ext cx="0" cy="0"/>
          <a:chOff x="0" y="0"/>
          <a:chExt cx="0" cy="0"/>
        </a:xfrm>
      </p:grpSpPr>
      <p:pic>
        <p:nvPicPr>
          <p:cNvPr id="7" name="Imagen 6" descr="Forma&#10;&#10;Descripción generada automáticamente con confianza baja">
            <a:extLst>
              <a:ext uri="{FF2B5EF4-FFF2-40B4-BE49-F238E27FC236}">
                <a16:creationId xmlns:a16="http://schemas.microsoft.com/office/drawing/2014/main" id="{314438E5-FC7D-551F-3132-14BD197D5E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51751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Diapositiva de título">
    <p:spTree>
      <p:nvGrpSpPr>
        <p:cNvPr id="1" name=""/>
        <p:cNvGrpSpPr/>
        <p:nvPr/>
      </p:nvGrpSpPr>
      <p:grpSpPr>
        <a:xfrm>
          <a:off x="0" y="0"/>
          <a:ext cx="0" cy="0"/>
          <a:chOff x="0" y="0"/>
          <a:chExt cx="0" cy="0"/>
        </a:xfrm>
      </p:grpSpPr>
      <p:pic>
        <p:nvPicPr>
          <p:cNvPr id="7" name="Imagen 6" descr="Forma&#10;&#10;Descripción generada automáticamente con confianza baja">
            <a:extLst>
              <a:ext uri="{FF2B5EF4-FFF2-40B4-BE49-F238E27FC236}">
                <a16:creationId xmlns:a16="http://schemas.microsoft.com/office/drawing/2014/main" id="{314438E5-FC7D-551F-3132-14BD197D5E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05130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_Diapositiva de título">
    <p:spTree>
      <p:nvGrpSpPr>
        <p:cNvPr id="1" name=""/>
        <p:cNvGrpSpPr/>
        <p:nvPr/>
      </p:nvGrpSpPr>
      <p:grpSpPr>
        <a:xfrm>
          <a:off x="0" y="0"/>
          <a:ext cx="0" cy="0"/>
          <a:chOff x="0" y="0"/>
          <a:chExt cx="0" cy="0"/>
        </a:xfrm>
      </p:grpSpPr>
      <p:pic>
        <p:nvPicPr>
          <p:cNvPr id="7" name="Imagen 6" descr="Forma&#10;&#10;Descripción generada automáticamente con confianza baja">
            <a:extLst>
              <a:ext uri="{FF2B5EF4-FFF2-40B4-BE49-F238E27FC236}">
                <a16:creationId xmlns:a16="http://schemas.microsoft.com/office/drawing/2014/main" id="{314438E5-FC7D-551F-3132-14BD197D5E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522133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iapositiva de título">
    <p:spTree>
      <p:nvGrpSpPr>
        <p:cNvPr id="1" name=""/>
        <p:cNvGrpSpPr/>
        <p:nvPr/>
      </p:nvGrpSpPr>
      <p:grpSpPr>
        <a:xfrm>
          <a:off x="0" y="0"/>
          <a:ext cx="0" cy="0"/>
          <a:chOff x="0" y="0"/>
          <a:chExt cx="0" cy="0"/>
        </a:xfrm>
      </p:grpSpPr>
      <p:pic>
        <p:nvPicPr>
          <p:cNvPr id="7" name="Imagen 6" descr="Forma&#10;&#10;Descripción generada automáticamente con confianza baja">
            <a:extLst>
              <a:ext uri="{FF2B5EF4-FFF2-40B4-BE49-F238E27FC236}">
                <a16:creationId xmlns:a16="http://schemas.microsoft.com/office/drawing/2014/main" id="{314438E5-FC7D-551F-3132-14BD197D5E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69230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ítulo y objetos">
    <p:spTree>
      <p:nvGrpSpPr>
        <p:cNvPr id="1" name=""/>
        <p:cNvGrpSpPr/>
        <p:nvPr/>
      </p:nvGrpSpPr>
      <p:grpSpPr>
        <a:xfrm>
          <a:off x="0" y="0"/>
          <a:ext cx="0" cy="0"/>
          <a:chOff x="0" y="0"/>
          <a:chExt cx="0" cy="0"/>
        </a:xfrm>
      </p:grpSpPr>
      <p:pic>
        <p:nvPicPr>
          <p:cNvPr id="7" name="Imagen 6" descr="Texto&#10;&#10;Descripción generada automáticamente con confianza baja">
            <a:extLst>
              <a:ext uri="{FF2B5EF4-FFF2-40B4-BE49-F238E27FC236}">
                <a16:creationId xmlns:a16="http://schemas.microsoft.com/office/drawing/2014/main" id="{40EE90D6-4EE0-3A3E-3230-20055C9886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 y="19068"/>
            <a:ext cx="12187066" cy="6858000"/>
          </a:xfrm>
          <a:prstGeom prst="rect">
            <a:avLst/>
          </a:prstGeom>
        </p:spPr>
      </p:pic>
    </p:spTree>
    <p:extLst>
      <p:ext uri="{BB962C8B-B14F-4D97-AF65-F5344CB8AC3E}">
        <p14:creationId xmlns:p14="http://schemas.microsoft.com/office/powerpoint/2010/main" val="34458949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Dos objetos">
    <p:spTree>
      <p:nvGrpSpPr>
        <p:cNvPr id="1" name=""/>
        <p:cNvGrpSpPr/>
        <p:nvPr/>
      </p:nvGrpSpPr>
      <p:grpSpPr>
        <a:xfrm>
          <a:off x="0" y="0"/>
          <a:ext cx="0" cy="0"/>
          <a:chOff x="0" y="0"/>
          <a:chExt cx="0" cy="0"/>
        </a:xfrm>
      </p:grpSpPr>
      <p:pic>
        <p:nvPicPr>
          <p:cNvPr id="9" name="Imagen 8" descr="Forma&#10;&#10;Descripción generada automáticamente">
            <a:extLst>
              <a:ext uri="{FF2B5EF4-FFF2-40B4-BE49-F238E27FC236}">
                <a16:creationId xmlns:a16="http://schemas.microsoft.com/office/drawing/2014/main" id="{67C762F4-C74E-BBBD-3AFA-B5261BB5FF3C}"/>
              </a:ext>
            </a:extLst>
          </p:cNvPr>
          <p:cNvPicPr>
            <a:picLocks noChangeAspect="1"/>
          </p:cNvPicPr>
          <p:nvPr/>
        </p:nvPicPr>
        <p:blipFill>
          <a:blip r:embed="rId2"/>
          <a:stretch>
            <a:fillRect/>
          </a:stretch>
        </p:blipFill>
        <p:spPr>
          <a:xfrm>
            <a:off x="5639" y="0"/>
            <a:ext cx="12180722" cy="6858000"/>
          </a:xfrm>
          <a:prstGeom prst="rect">
            <a:avLst/>
          </a:prstGeom>
        </p:spPr>
      </p:pic>
    </p:spTree>
    <p:extLst>
      <p:ext uri="{BB962C8B-B14F-4D97-AF65-F5344CB8AC3E}">
        <p14:creationId xmlns:p14="http://schemas.microsoft.com/office/powerpoint/2010/main" val="11808371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Dos objetos">
    <p:spTree>
      <p:nvGrpSpPr>
        <p:cNvPr id="1" name=""/>
        <p:cNvGrpSpPr/>
        <p:nvPr/>
      </p:nvGrpSpPr>
      <p:grpSpPr>
        <a:xfrm>
          <a:off x="0" y="0"/>
          <a:ext cx="0" cy="0"/>
          <a:chOff x="0" y="0"/>
          <a:chExt cx="0" cy="0"/>
        </a:xfrm>
      </p:grpSpPr>
      <p:pic>
        <p:nvPicPr>
          <p:cNvPr id="3" name="Imagen 2" descr="Logotipo, nombre de la empresa&#10;&#10;Descripción generada automáticamente">
            <a:extLst>
              <a:ext uri="{FF2B5EF4-FFF2-40B4-BE49-F238E27FC236}">
                <a16:creationId xmlns:a16="http://schemas.microsoft.com/office/drawing/2014/main" id="{04AE9306-790B-B31A-4742-0594E0EB7B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68300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ierre">
    <p:bg>
      <p:bgRef idx="1001">
        <a:schemeClr val="bg2"/>
      </p:bgRef>
    </p:bg>
    <p:spTree>
      <p:nvGrpSpPr>
        <p:cNvPr id="1" name=""/>
        <p:cNvGrpSpPr/>
        <p:nvPr/>
      </p:nvGrpSpPr>
      <p:grpSpPr>
        <a:xfrm>
          <a:off x="0" y="0"/>
          <a:ext cx="0" cy="0"/>
          <a:chOff x="0" y="0"/>
          <a:chExt cx="0" cy="0"/>
        </a:xfrm>
      </p:grpSpPr>
      <p:sp>
        <p:nvSpPr>
          <p:cNvPr id="7" name="Google Shape;88;p13">
            <a:extLst>
              <a:ext uri="{FF2B5EF4-FFF2-40B4-BE49-F238E27FC236}">
                <a16:creationId xmlns:a16="http://schemas.microsoft.com/office/drawing/2014/main" id="{351D6CFD-D6D2-954F-A18C-199B59425357}"/>
              </a:ext>
            </a:extLst>
          </p:cNvPr>
          <p:cNvSpPr/>
          <p:nvPr userDrawn="1"/>
        </p:nvSpPr>
        <p:spPr>
          <a:xfrm>
            <a:off x="0" y="0"/>
            <a:ext cx="12192000" cy="6858000"/>
          </a:xfrm>
          <a:prstGeom prst="rect">
            <a:avLst/>
          </a:prstGeom>
          <a:solidFill>
            <a:schemeClr val="bg1"/>
          </a:solidFill>
          <a:ln>
            <a:noFill/>
          </a:ln>
        </p:spPr>
        <p:txBody>
          <a:bodyPr spcFirstLastPara="1" wrap="square" lIns="46284" tIns="23135" rIns="46284" bIns="23135" anchor="ctr" anchorCtr="0">
            <a:noAutofit/>
          </a:bodyPr>
          <a:lstStyle/>
          <a:p>
            <a:pPr marL="0" marR="0" lvl="0" indent="0" algn="ctr" rtl="0">
              <a:spcBef>
                <a:spcPts val="0"/>
              </a:spcBef>
              <a:spcAft>
                <a:spcPts val="0"/>
              </a:spcAft>
              <a:buNone/>
            </a:pPr>
            <a:endParaRPr sz="912" b="0" i="0" u="none" strike="noStrike" cap="none">
              <a:solidFill>
                <a:schemeClr val="lt1"/>
              </a:solidFill>
              <a:latin typeface="Arial"/>
              <a:ea typeface="Arial"/>
              <a:cs typeface="Arial"/>
              <a:sym typeface="Arial"/>
            </a:endParaRPr>
          </a:p>
        </p:txBody>
      </p:sp>
      <p:pic>
        <p:nvPicPr>
          <p:cNvPr id="9" name="Imagen 8">
            <a:extLst>
              <a:ext uri="{FF2B5EF4-FFF2-40B4-BE49-F238E27FC236}">
                <a16:creationId xmlns:a16="http://schemas.microsoft.com/office/drawing/2014/main" id="{87F10E46-6FB3-8847-980D-64428226AE9C}"/>
              </a:ext>
            </a:extLst>
          </p:cNvPr>
          <p:cNvPicPr>
            <a:picLocks noChangeAspect="1"/>
          </p:cNvPicPr>
          <p:nvPr userDrawn="1"/>
        </p:nvPicPr>
        <p:blipFill>
          <a:blip r:embed="rId2"/>
          <a:stretch>
            <a:fillRect/>
          </a:stretch>
        </p:blipFill>
        <p:spPr>
          <a:xfrm>
            <a:off x="3505361" y="2320204"/>
            <a:ext cx="4530932" cy="1692876"/>
          </a:xfrm>
          <a:prstGeom prst="rect">
            <a:avLst/>
          </a:prstGeom>
        </p:spPr>
      </p:pic>
      <p:sp>
        <p:nvSpPr>
          <p:cNvPr id="10" name="Google Shape;291;p23">
            <a:extLst>
              <a:ext uri="{FF2B5EF4-FFF2-40B4-BE49-F238E27FC236}">
                <a16:creationId xmlns:a16="http://schemas.microsoft.com/office/drawing/2014/main" id="{4D2E544A-F7D8-6C4B-9ADB-DD15AF09C3C8}"/>
              </a:ext>
            </a:extLst>
          </p:cNvPr>
          <p:cNvSpPr txBox="1"/>
          <p:nvPr userDrawn="1"/>
        </p:nvSpPr>
        <p:spPr>
          <a:xfrm>
            <a:off x="4612887" y="4769852"/>
            <a:ext cx="3871648" cy="369332"/>
          </a:xfrm>
          <a:prstGeom prst="rect">
            <a:avLst/>
          </a:prstGeom>
          <a:noFill/>
          <a:ln>
            <a:noFill/>
          </a:ln>
        </p:spPr>
        <p:txBody>
          <a:bodyPr spcFirstLastPara="1" wrap="square" lIns="46284" tIns="23135" rIns="46284" bIns="23135" anchor="t" anchorCtr="0">
            <a:noAutofit/>
          </a:bodyPr>
          <a:lstStyle/>
          <a:p>
            <a:pPr marL="0" marR="0" lvl="0" indent="0" algn="l" rtl="0">
              <a:spcBef>
                <a:spcPts val="0"/>
              </a:spcBef>
              <a:spcAft>
                <a:spcPts val="0"/>
              </a:spcAft>
              <a:buNone/>
            </a:pPr>
            <a:r>
              <a:rPr lang="es-CO" sz="912" b="0">
                <a:solidFill>
                  <a:srgbClr val="154A8A"/>
                </a:solidFill>
                <a:latin typeface="Arial" charset="0"/>
                <a:ea typeface="Arial" charset="0"/>
                <a:cs typeface="Arial" charset="0"/>
                <a:sym typeface="Arial"/>
              </a:rPr>
              <a:t>@</a:t>
            </a:r>
            <a:r>
              <a:rPr lang="es-CO" sz="912" b="0">
                <a:solidFill>
                  <a:srgbClr val="154A8A"/>
                </a:solidFill>
                <a:latin typeface="Arial" charset="0"/>
                <a:ea typeface="Arial" charset="0"/>
                <a:cs typeface="Arial" charset="0"/>
              </a:rPr>
              <a:t>FondoFFIE | </a:t>
            </a:r>
            <a:r>
              <a:rPr lang="es-CO" sz="912" b="1">
                <a:solidFill>
                  <a:srgbClr val="154A8A"/>
                </a:solidFill>
                <a:latin typeface="Arial" charset="0"/>
                <a:ea typeface="Arial" charset="0"/>
                <a:cs typeface="Arial" charset="0"/>
              </a:rPr>
              <a:t>www.ffie.com.co</a:t>
            </a:r>
            <a:endParaRPr sz="912" b="1">
              <a:solidFill>
                <a:srgbClr val="154A8A"/>
              </a:solidFill>
              <a:latin typeface="Arial" charset="0"/>
              <a:ea typeface="Arial" charset="0"/>
              <a:cs typeface="Arial" charset="0"/>
              <a:sym typeface="Arial"/>
            </a:endParaRPr>
          </a:p>
        </p:txBody>
      </p:sp>
      <p:pic>
        <p:nvPicPr>
          <p:cNvPr id="12" name="Imagen 11">
            <a:extLst>
              <a:ext uri="{FF2B5EF4-FFF2-40B4-BE49-F238E27FC236}">
                <a16:creationId xmlns:a16="http://schemas.microsoft.com/office/drawing/2014/main" id="{63CBDB48-43CC-534F-AF99-4660E0EE3F61}"/>
              </a:ext>
            </a:extLst>
          </p:cNvPr>
          <p:cNvPicPr>
            <a:picLocks noChangeAspect="1"/>
          </p:cNvPicPr>
          <p:nvPr userDrawn="1"/>
        </p:nvPicPr>
        <p:blipFill>
          <a:blip r:embed="rId3"/>
          <a:stretch>
            <a:fillRect/>
          </a:stretch>
        </p:blipFill>
        <p:spPr>
          <a:xfrm>
            <a:off x="4823690" y="3844213"/>
            <a:ext cx="3344732" cy="490130"/>
          </a:xfrm>
          <a:prstGeom prst="rect">
            <a:avLst/>
          </a:prstGeom>
        </p:spPr>
      </p:pic>
      <p:pic>
        <p:nvPicPr>
          <p:cNvPr id="4" name="Gráfico 3">
            <a:extLst>
              <a:ext uri="{FF2B5EF4-FFF2-40B4-BE49-F238E27FC236}">
                <a16:creationId xmlns:a16="http://schemas.microsoft.com/office/drawing/2014/main" id="{52A8A267-34B0-E291-44F7-734C7AF9F29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505352" y="4842356"/>
            <a:ext cx="1048896" cy="264505"/>
          </a:xfrm>
          <a:prstGeom prst="rect">
            <a:avLst/>
          </a:prstGeom>
        </p:spPr>
      </p:pic>
    </p:spTree>
    <p:extLst>
      <p:ext uri="{BB962C8B-B14F-4D97-AF65-F5344CB8AC3E}">
        <p14:creationId xmlns:p14="http://schemas.microsoft.com/office/powerpoint/2010/main" val="1327848770"/>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Cierre">
    <p:bg>
      <p:bgRef idx="1001">
        <a:schemeClr val="bg2"/>
      </p:bgRef>
    </p:bg>
    <p:spTree>
      <p:nvGrpSpPr>
        <p:cNvPr id="1" name=""/>
        <p:cNvGrpSpPr/>
        <p:nvPr/>
      </p:nvGrpSpPr>
      <p:grpSpPr>
        <a:xfrm>
          <a:off x="0" y="0"/>
          <a:ext cx="0" cy="0"/>
          <a:chOff x="0" y="0"/>
          <a:chExt cx="0" cy="0"/>
        </a:xfrm>
      </p:grpSpPr>
      <p:sp>
        <p:nvSpPr>
          <p:cNvPr id="7" name="Google Shape;88;p13">
            <a:extLst>
              <a:ext uri="{FF2B5EF4-FFF2-40B4-BE49-F238E27FC236}">
                <a16:creationId xmlns:a16="http://schemas.microsoft.com/office/drawing/2014/main" id="{351D6CFD-D6D2-954F-A18C-199B59425357}"/>
              </a:ext>
            </a:extLst>
          </p:cNvPr>
          <p:cNvSpPr/>
          <p:nvPr userDrawn="1"/>
        </p:nvSpPr>
        <p:spPr>
          <a:xfrm>
            <a:off x="0" y="0"/>
            <a:ext cx="12192000" cy="6858000"/>
          </a:xfrm>
          <a:prstGeom prst="rect">
            <a:avLst/>
          </a:prstGeom>
          <a:solidFill>
            <a:schemeClr val="bg1"/>
          </a:solidFill>
          <a:ln>
            <a:noFill/>
          </a:ln>
        </p:spPr>
        <p:txBody>
          <a:bodyPr spcFirstLastPara="1" wrap="square" lIns="74054" tIns="37018" rIns="74054" bIns="37018" anchor="ctr" anchorCtr="0">
            <a:noAutofit/>
          </a:bodyPr>
          <a:lstStyle/>
          <a:p>
            <a:pPr marL="0" marR="0" lvl="0" indent="0" algn="ctr" rtl="0">
              <a:spcBef>
                <a:spcPts val="0"/>
              </a:spcBef>
              <a:spcAft>
                <a:spcPts val="0"/>
              </a:spcAft>
              <a:buNone/>
            </a:pPr>
            <a:endParaRPr sz="1458" b="0" i="0" u="none" strike="noStrike" cap="none">
              <a:solidFill>
                <a:schemeClr val="lt1"/>
              </a:solidFill>
              <a:latin typeface="Arial"/>
              <a:ea typeface="Arial"/>
              <a:cs typeface="Arial"/>
              <a:sym typeface="Arial"/>
            </a:endParaRPr>
          </a:p>
        </p:txBody>
      </p:sp>
      <p:pic>
        <p:nvPicPr>
          <p:cNvPr id="9" name="Imagen 8">
            <a:extLst>
              <a:ext uri="{FF2B5EF4-FFF2-40B4-BE49-F238E27FC236}">
                <a16:creationId xmlns:a16="http://schemas.microsoft.com/office/drawing/2014/main" id="{87F10E46-6FB3-8847-980D-64428226AE9C}"/>
              </a:ext>
            </a:extLst>
          </p:cNvPr>
          <p:cNvPicPr>
            <a:picLocks noChangeAspect="1"/>
          </p:cNvPicPr>
          <p:nvPr userDrawn="1"/>
        </p:nvPicPr>
        <p:blipFill>
          <a:blip r:embed="rId2"/>
          <a:stretch>
            <a:fillRect/>
          </a:stretch>
        </p:blipFill>
        <p:spPr>
          <a:xfrm>
            <a:off x="3753003" y="2263054"/>
            <a:ext cx="4530932" cy="1692876"/>
          </a:xfrm>
          <a:prstGeom prst="rect">
            <a:avLst/>
          </a:prstGeom>
        </p:spPr>
      </p:pic>
      <p:sp>
        <p:nvSpPr>
          <p:cNvPr id="10" name="Google Shape;291;p23">
            <a:extLst>
              <a:ext uri="{FF2B5EF4-FFF2-40B4-BE49-F238E27FC236}">
                <a16:creationId xmlns:a16="http://schemas.microsoft.com/office/drawing/2014/main" id="{4D2E544A-F7D8-6C4B-9ADB-DD15AF09C3C8}"/>
              </a:ext>
            </a:extLst>
          </p:cNvPr>
          <p:cNvSpPr txBox="1"/>
          <p:nvPr userDrawn="1"/>
        </p:nvSpPr>
        <p:spPr>
          <a:xfrm>
            <a:off x="6643953" y="4511901"/>
            <a:ext cx="1619715" cy="369332"/>
          </a:xfrm>
          <a:prstGeom prst="rect">
            <a:avLst/>
          </a:prstGeom>
          <a:noFill/>
          <a:ln>
            <a:noFill/>
          </a:ln>
        </p:spPr>
        <p:txBody>
          <a:bodyPr spcFirstLastPara="1" wrap="square" lIns="74054" tIns="37018" rIns="74054" bIns="37018" anchor="t" anchorCtr="0">
            <a:noAutofit/>
          </a:bodyPr>
          <a:lstStyle/>
          <a:p>
            <a:pPr marL="0" marR="0" lvl="0" indent="0" algn="l" rtl="0">
              <a:spcBef>
                <a:spcPts val="0"/>
              </a:spcBef>
              <a:spcAft>
                <a:spcPts val="0"/>
              </a:spcAft>
              <a:buNone/>
            </a:pPr>
            <a:r>
              <a:rPr lang="es-CO" sz="1458" b="1">
                <a:solidFill>
                  <a:srgbClr val="3266CD"/>
                </a:solidFill>
                <a:latin typeface="Arial" charset="0"/>
                <a:ea typeface="Arial" charset="0"/>
                <a:cs typeface="Arial" charset="0"/>
                <a:sym typeface="Arial"/>
              </a:rPr>
              <a:t>@</a:t>
            </a:r>
            <a:r>
              <a:rPr lang="es-CO" sz="1458" b="1">
                <a:solidFill>
                  <a:srgbClr val="3266CD"/>
                </a:solidFill>
                <a:latin typeface="Arial" charset="0"/>
                <a:ea typeface="Arial" charset="0"/>
                <a:cs typeface="Arial" charset="0"/>
              </a:rPr>
              <a:t>Fondo</a:t>
            </a:r>
            <a:r>
              <a:rPr lang="es-CO" sz="1458">
                <a:solidFill>
                  <a:srgbClr val="3266CD"/>
                </a:solidFill>
                <a:latin typeface="Arial" charset="0"/>
                <a:ea typeface="Arial" charset="0"/>
                <a:cs typeface="Arial" charset="0"/>
              </a:rPr>
              <a:t>FFIE</a:t>
            </a:r>
            <a:endParaRPr sz="1458" b="1">
              <a:solidFill>
                <a:srgbClr val="3266CD"/>
              </a:solidFill>
              <a:latin typeface="Arial" charset="0"/>
              <a:ea typeface="Arial" charset="0"/>
              <a:cs typeface="Arial" charset="0"/>
              <a:sym typeface="Arial"/>
            </a:endParaRPr>
          </a:p>
        </p:txBody>
      </p:sp>
      <p:pic>
        <p:nvPicPr>
          <p:cNvPr id="11" name="Imagen 10">
            <a:extLst>
              <a:ext uri="{FF2B5EF4-FFF2-40B4-BE49-F238E27FC236}">
                <a16:creationId xmlns:a16="http://schemas.microsoft.com/office/drawing/2014/main" id="{0ACE60DA-F658-D142-9201-E99E44A3E9C2}"/>
              </a:ext>
            </a:extLst>
          </p:cNvPr>
          <p:cNvPicPr>
            <a:picLocks noChangeAspect="1"/>
          </p:cNvPicPr>
          <p:nvPr userDrawn="1"/>
        </p:nvPicPr>
        <p:blipFill>
          <a:blip r:embed="rId3"/>
          <a:stretch>
            <a:fillRect/>
          </a:stretch>
        </p:blipFill>
        <p:spPr>
          <a:xfrm>
            <a:off x="5296907" y="4564702"/>
            <a:ext cx="1316988" cy="331086"/>
          </a:xfrm>
          <a:prstGeom prst="rect">
            <a:avLst/>
          </a:prstGeom>
        </p:spPr>
      </p:pic>
      <p:pic>
        <p:nvPicPr>
          <p:cNvPr id="12" name="Imagen 11">
            <a:extLst>
              <a:ext uri="{FF2B5EF4-FFF2-40B4-BE49-F238E27FC236}">
                <a16:creationId xmlns:a16="http://schemas.microsoft.com/office/drawing/2014/main" id="{63CBDB48-43CC-534F-AF99-4660E0EE3F61}"/>
              </a:ext>
            </a:extLst>
          </p:cNvPr>
          <p:cNvPicPr>
            <a:picLocks noChangeAspect="1"/>
          </p:cNvPicPr>
          <p:nvPr userDrawn="1"/>
        </p:nvPicPr>
        <p:blipFill>
          <a:blip r:embed="rId4"/>
          <a:stretch>
            <a:fillRect/>
          </a:stretch>
        </p:blipFill>
        <p:spPr>
          <a:xfrm>
            <a:off x="5071335" y="3787063"/>
            <a:ext cx="3344732" cy="490130"/>
          </a:xfrm>
          <a:prstGeom prst="rect">
            <a:avLst/>
          </a:prstGeom>
        </p:spPr>
      </p:pic>
      <p:sp>
        <p:nvSpPr>
          <p:cNvPr id="13" name="CuadroTexto 12">
            <a:extLst>
              <a:ext uri="{FF2B5EF4-FFF2-40B4-BE49-F238E27FC236}">
                <a16:creationId xmlns:a16="http://schemas.microsoft.com/office/drawing/2014/main" id="{06DD15E7-FF33-2745-9B27-B78801309DD0}"/>
              </a:ext>
            </a:extLst>
          </p:cNvPr>
          <p:cNvSpPr txBox="1"/>
          <p:nvPr userDrawn="1"/>
        </p:nvSpPr>
        <p:spPr>
          <a:xfrm>
            <a:off x="5296907" y="5013600"/>
            <a:ext cx="2856495" cy="267446"/>
          </a:xfrm>
          <a:prstGeom prst="rect">
            <a:avLst/>
          </a:prstGeom>
          <a:noFill/>
        </p:spPr>
        <p:txBody>
          <a:bodyPr wrap="square" rtlCol="0">
            <a:spAutoFit/>
          </a:bodyPr>
          <a:lstStyle/>
          <a:p>
            <a:pPr algn="ctr"/>
            <a:r>
              <a:rPr lang="es-ES_tradnl" sz="1138">
                <a:solidFill>
                  <a:srgbClr val="3266CD"/>
                </a:solidFill>
                <a:latin typeface="Arial" charset="0"/>
                <a:ea typeface="Arial" charset="0"/>
                <a:cs typeface="Arial" charset="0"/>
              </a:rPr>
              <a:t>www.FFIE.com.co</a:t>
            </a:r>
          </a:p>
        </p:txBody>
      </p:sp>
      <p:pic>
        <p:nvPicPr>
          <p:cNvPr id="14" name="Imagen 13" descr="Texto&#10;&#10;Descripción generada automáticamente">
            <a:extLst>
              <a:ext uri="{FF2B5EF4-FFF2-40B4-BE49-F238E27FC236}">
                <a16:creationId xmlns:a16="http://schemas.microsoft.com/office/drawing/2014/main" id="{93CCB472-3483-0909-E4DD-E2FBA9393D1D}"/>
              </a:ext>
            </a:extLst>
          </p:cNvPr>
          <p:cNvPicPr>
            <a:picLocks noChangeAspect="1"/>
          </p:cNvPicPr>
          <p:nvPr userDrawn="1"/>
        </p:nvPicPr>
        <p:blipFill rotWithShape="1">
          <a:blip r:embed="rId5"/>
          <a:srcRect r="7712"/>
          <a:stretch/>
        </p:blipFill>
        <p:spPr>
          <a:xfrm>
            <a:off x="398355" y="392286"/>
            <a:ext cx="3259247" cy="557620"/>
          </a:xfrm>
          <a:prstGeom prst="rect">
            <a:avLst/>
          </a:prstGeom>
        </p:spPr>
      </p:pic>
    </p:spTree>
    <p:extLst>
      <p:ext uri="{BB962C8B-B14F-4D97-AF65-F5344CB8AC3E}">
        <p14:creationId xmlns:p14="http://schemas.microsoft.com/office/powerpoint/2010/main" val="850951540"/>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8E1052-D94F-18A3-526E-372F3D5E4BF4}"/>
              </a:ext>
            </a:extLst>
          </p:cNvPr>
          <p:cNvSpPr>
            <a:spLocks noGrp="1"/>
          </p:cNvSpPr>
          <p:nvPr>
            <p:ph type="title"/>
          </p:nvPr>
        </p:nvSpPr>
        <p:spPr>
          <a:xfrm>
            <a:off x="1255378" y="1370965"/>
            <a:ext cx="9768840" cy="1325563"/>
          </a:xfrm>
          <a:prstGeom prst="rect">
            <a:avLst/>
          </a:prstGeom>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BF4A25DB-26CB-8C18-9CF6-282B4E2314C6}"/>
              </a:ext>
            </a:extLst>
          </p:cNvPr>
          <p:cNvSpPr>
            <a:spLocks noGrp="1"/>
          </p:cNvSpPr>
          <p:nvPr>
            <p:ph idx="1"/>
          </p:nvPr>
        </p:nvSpPr>
        <p:spPr>
          <a:xfrm>
            <a:off x="1255378" y="2831465"/>
            <a:ext cx="9768840" cy="3177449"/>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Rectángulo 6">
            <a:extLst>
              <a:ext uri="{FF2B5EF4-FFF2-40B4-BE49-F238E27FC236}">
                <a16:creationId xmlns:a16="http://schemas.microsoft.com/office/drawing/2014/main" id="{CA1176AC-EDDD-506D-1E69-1338CE9038A7}"/>
              </a:ext>
            </a:extLst>
          </p:cNvPr>
          <p:cNvSpPr/>
          <p:nvPr userDrawn="1"/>
        </p:nvSpPr>
        <p:spPr>
          <a:xfrm>
            <a:off x="1255378" y="537560"/>
            <a:ext cx="537027" cy="49425"/>
          </a:xfrm>
          <a:prstGeom prst="rect">
            <a:avLst/>
          </a:prstGeom>
          <a:solidFill>
            <a:srgbClr val="154A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TextBox 6">
            <a:extLst>
              <a:ext uri="{FF2B5EF4-FFF2-40B4-BE49-F238E27FC236}">
                <a16:creationId xmlns:a16="http://schemas.microsoft.com/office/drawing/2014/main" id="{05CC0D0B-1BD5-506F-000C-817340251F96}"/>
              </a:ext>
            </a:extLst>
          </p:cNvPr>
          <p:cNvSpPr txBox="1"/>
          <p:nvPr userDrawn="1"/>
        </p:nvSpPr>
        <p:spPr>
          <a:xfrm>
            <a:off x="1156543" y="577888"/>
            <a:ext cx="117915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154A8A"/>
                </a:solidFill>
                <a:effectLst/>
                <a:uLnTx/>
                <a:uFillTx/>
                <a:latin typeface="Arial" panose="020B0604020202020204" pitchFamily="34" charset="0"/>
                <a:ea typeface="+mn-ea"/>
                <a:cs typeface="Arial" panose="020B0604020202020204" pitchFamily="34" charset="0"/>
              </a:rPr>
              <a:t>Fondo </a:t>
            </a:r>
            <a:r>
              <a:rPr kumimoji="0" lang="es-ES" sz="1200" b="0" i="0" u="none" strike="noStrike" kern="1200" cap="none" spc="0" normalizeH="0" baseline="0" noProof="0">
                <a:ln>
                  <a:noFill/>
                </a:ln>
                <a:solidFill>
                  <a:srgbClr val="154A8A"/>
                </a:solidFill>
                <a:effectLst/>
                <a:uLnTx/>
                <a:uFillTx/>
                <a:latin typeface="Arial Black" panose="020B0A04020102020204" pitchFamily="34" charset="0"/>
                <a:ea typeface="+mn-ea"/>
                <a:cs typeface="Arial" panose="020B0604020202020204" pitchFamily="34" charset="0"/>
              </a:rPr>
              <a:t>FFIE</a:t>
            </a:r>
          </a:p>
        </p:txBody>
      </p:sp>
    </p:spTree>
    <p:extLst>
      <p:ext uri="{BB962C8B-B14F-4D97-AF65-F5344CB8AC3E}">
        <p14:creationId xmlns:p14="http://schemas.microsoft.com/office/powerpoint/2010/main" val="3492908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Diapositiva de título">
    <p:spTree>
      <p:nvGrpSpPr>
        <p:cNvPr id="1" name=""/>
        <p:cNvGrpSpPr/>
        <p:nvPr/>
      </p:nvGrpSpPr>
      <p:grpSpPr>
        <a:xfrm>
          <a:off x="0" y="0"/>
          <a:ext cx="0" cy="0"/>
          <a:chOff x="0" y="0"/>
          <a:chExt cx="0" cy="0"/>
        </a:xfrm>
      </p:grpSpPr>
      <p:pic>
        <p:nvPicPr>
          <p:cNvPr id="7" name="Imagen 6" descr="Forma&#10;&#10;Descripción generada automáticamente con confianza baja">
            <a:extLst>
              <a:ext uri="{FF2B5EF4-FFF2-40B4-BE49-F238E27FC236}">
                <a16:creationId xmlns:a16="http://schemas.microsoft.com/office/drawing/2014/main" id="{314438E5-FC7D-551F-3132-14BD197D5E2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440506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2_Título y objetos">
    <p:spTree>
      <p:nvGrpSpPr>
        <p:cNvPr id="1" name=""/>
        <p:cNvGrpSpPr/>
        <p:nvPr/>
      </p:nvGrpSpPr>
      <p:grpSpPr>
        <a:xfrm>
          <a:off x="0" y="0"/>
          <a:ext cx="0" cy="0"/>
          <a:chOff x="0" y="0"/>
          <a:chExt cx="0" cy="0"/>
        </a:xfrm>
      </p:grpSpPr>
      <p:pic>
        <p:nvPicPr>
          <p:cNvPr id="7" name="Imagen 6" descr="Texto&#10;&#10;Descripción generada automáticamente con confianza baja">
            <a:extLst>
              <a:ext uri="{FF2B5EF4-FFF2-40B4-BE49-F238E27FC236}">
                <a16:creationId xmlns:a16="http://schemas.microsoft.com/office/drawing/2014/main" id="{40EE90D6-4EE0-3A3E-3230-20055C98864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67" y="19068"/>
            <a:ext cx="12187066" cy="6858000"/>
          </a:xfrm>
          <a:prstGeom prst="rect">
            <a:avLst/>
          </a:prstGeom>
        </p:spPr>
      </p:pic>
    </p:spTree>
    <p:extLst>
      <p:ext uri="{BB962C8B-B14F-4D97-AF65-F5344CB8AC3E}">
        <p14:creationId xmlns:p14="http://schemas.microsoft.com/office/powerpoint/2010/main" val="6804741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Dos objetos">
    <p:spTree>
      <p:nvGrpSpPr>
        <p:cNvPr id="1" name=""/>
        <p:cNvGrpSpPr/>
        <p:nvPr/>
      </p:nvGrpSpPr>
      <p:grpSpPr>
        <a:xfrm>
          <a:off x="0" y="0"/>
          <a:ext cx="0" cy="0"/>
          <a:chOff x="0" y="0"/>
          <a:chExt cx="0" cy="0"/>
        </a:xfrm>
      </p:grpSpPr>
      <p:pic>
        <p:nvPicPr>
          <p:cNvPr id="3" name="Imagen 2" descr="Logotipo, nombre de la empresa&#10;&#10;Descripción generada automáticamente">
            <a:extLst>
              <a:ext uri="{FF2B5EF4-FFF2-40B4-BE49-F238E27FC236}">
                <a16:creationId xmlns:a16="http://schemas.microsoft.com/office/drawing/2014/main" id="{04AE9306-790B-B31A-4742-0594E0EB7B5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995528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Cierre">
    <p:bg>
      <p:bgRef idx="1001">
        <a:schemeClr val="bg2"/>
      </p:bgRef>
    </p:bg>
    <p:spTree>
      <p:nvGrpSpPr>
        <p:cNvPr id="1" name=""/>
        <p:cNvGrpSpPr/>
        <p:nvPr/>
      </p:nvGrpSpPr>
      <p:grpSpPr>
        <a:xfrm>
          <a:off x="0" y="0"/>
          <a:ext cx="0" cy="0"/>
          <a:chOff x="0" y="0"/>
          <a:chExt cx="0" cy="0"/>
        </a:xfrm>
      </p:grpSpPr>
      <p:sp>
        <p:nvSpPr>
          <p:cNvPr id="7" name="Google Shape;88;p13">
            <a:extLst>
              <a:ext uri="{FF2B5EF4-FFF2-40B4-BE49-F238E27FC236}">
                <a16:creationId xmlns:a16="http://schemas.microsoft.com/office/drawing/2014/main" id="{351D6CFD-D6D2-954F-A18C-199B59425357}"/>
              </a:ext>
            </a:extLst>
          </p:cNvPr>
          <p:cNvSpPr/>
          <p:nvPr userDrawn="1"/>
        </p:nvSpPr>
        <p:spPr>
          <a:xfrm>
            <a:off x="0" y="0"/>
            <a:ext cx="12192000" cy="6858000"/>
          </a:xfrm>
          <a:prstGeom prst="rect">
            <a:avLst/>
          </a:prstGeom>
          <a:solidFill>
            <a:schemeClr val="bg1"/>
          </a:solidFill>
          <a:ln>
            <a:noFill/>
          </a:ln>
        </p:spPr>
        <p:txBody>
          <a:bodyPr spcFirstLastPara="1" wrap="square" lIns="74054" tIns="37018" rIns="74054" bIns="37018" anchor="ctr" anchorCtr="0">
            <a:noAutofit/>
          </a:bodyPr>
          <a:lstStyle/>
          <a:p>
            <a:pPr marL="0" marR="0" lvl="0" indent="0" algn="ctr" rtl="0">
              <a:spcBef>
                <a:spcPts val="0"/>
              </a:spcBef>
              <a:spcAft>
                <a:spcPts val="0"/>
              </a:spcAft>
              <a:buNone/>
            </a:pPr>
            <a:endParaRPr sz="1458" b="0" i="0" u="none" strike="noStrike" cap="none">
              <a:solidFill>
                <a:schemeClr val="lt1"/>
              </a:solidFill>
              <a:latin typeface="Arial"/>
              <a:ea typeface="Arial"/>
              <a:cs typeface="Arial"/>
              <a:sym typeface="Arial"/>
            </a:endParaRPr>
          </a:p>
        </p:txBody>
      </p:sp>
      <p:pic>
        <p:nvPicPr>
          <p:cNvPr id="9" name="Imagen 8">
            <a:extLst>
              <a:ext uri="{FF2B5EF4-FFF2-40B4-BE49-F238E27FC236}">
                <a16:creationId xmlns:a16="http://schemas.microsoft.com/office/drawing/2014/main" id="{87F10E46-6FB3-8847-980D-64428226AE9C}"/>
              </a:ext>
            </a:extLst>
          </p:cNvPr>
          <p:cNvPicPr>
            <a:picLocks noChangeAspect="1"/>
          </p:cNvPicPr>
          <p:nvPr userDrawn="1"/>
        </p:nvPicPr>
        <p:blipFill>
          <a:blip r:embed="rId2"/>
          <a:stretch>
            <a:fillRect/>
          </a:stretch>
        </p:blipFill>
        <p:spPr>
          <a:xfrm>
            <a:off x="3753003" y="2263054"/>
            <a:ext cx="4530932" cy="1692876"/>
          </a:xfrm>
          <a:prstGeom prst="rect">
            <a:avLst/>
          </a:prstGeom>
        </p:spPr>
      </p:pic>
      <p:sp>
        <p:nvSpPr>
          <p:cNvPr id="10" name="Google Shape;291;p23">
            <a:extLst>
              <a:ext uri="{FF2B5EF4-FFF2-40B4-BE49-F238E27FC236}">
                <a16:creationId xmlns:a16="http://schemas.microsoft.com/office/drawing/2014/main" id="{4D2E544A-F7D8-6C4B-9ADB-DD15AF09C3C8}"/>
              </a:ext>
            </a:extLst>
          </p:cNvPr>
          <p:cNvSpPr txBox="1"/>
          <p:nvPr userDrawn="1"/>
        </p:nvSpPr>
        <p:spPr>
          <a:xfrm>
            <a:off x="6643953" y="4511901"/>
            <a:ext cx="1619715" cy="369332"/>
          </a:xfrm>
          <a:prstGeom prst="rect">
            <a:avLst/>
          </a:prstGeom>
          <a:noFill/>
          <a:ln>
            <a:noFill/>
          </a:ln>
        </p:spPr>
        <p:txBody>
          <a:bodyPr spcFirstLastPara="1" wrap="square" lIns="74054" tIns="37018" rIns="74054" bIns="37018" anchor="t" anchorCtr="0">
            <a:noAutofit/>
          </a:bodyPr>
          <a:lstStyle/>
          <a:p>
            <a:pPr marL="0" marR="0" lvl="0" indent="0" algn="l" rtl="0">
              <a:spcBef>
                <a:spcPts val="0"/>
              </a:spcBef>
              <a:spcAft>
                <a:spcPts val="0"/>
              </a:spcAft>
              <a:buNone/>
            </a:pPr>
            <a:r>
              <a:rPr lang="es-CO" sz="1458" b="1">
                <a:solidFill>
                  <a:srgbClr val="3266CD"/>
                </a:solidFill>
                <a:latin typeface="Arial" charset="0"/>
                <a:ea typeface="Arial" charset="0"/>
                <a:cs typeface="Arial" charset="0"/>
                <a:sym typeface="Arial"/>
              </a:rPr>
              <a:t>@</a:t>
            </a:r>
            <a:r>
              <a:rPr lang="es-CO" sz="1458" b="1">
                <a:solidFill>
                  <a:srgbClr val="3266CD"/>
                </a:solidFill>
                <a:latin typeface="Arial" charset="0"/>
                <a:ea typeface="Arial" charset="0"/>
                <a:cs typeface="Arial" charset="0"/>
              </a:rPr>
              <a:t>Fondo</a:t>
            </a:r>
            <a:r>
              <a:rPr lang="es-CO" sz="1458">
                <a:solidFill>
                  <a:srgbClr val="3266CD"/>
                </a:solidFill>
                <a:latin typeface="Arial" charset="0"/>
                <a:ea typeface="Arial" charset="0"/>
                <a:cs typeface="Arial" charset="0"/>
              </a:rPr>
              <a:t>FFIE</a:t>
            </a:r>
            <a:endParaRPr sz="1458" b="1">
              <a:solidFill>
                <a:srgbClr val="3266CD"/>
              </a:solidFill>
              <a:latin typeface="Arial" charset="0"/>
              <a:ea typeface="Arial" charset="0"/>
              <a:cs typeface="Arial" charset="0"/>
              <a:sym typeface="Arial"/>
            </a:endParaRPr>
          </a:p>
        </p:txBody>
      </p:sp>
      <p:pic>
        <p:nvPicPr>
          <p:cNvPr id="11" name="Imagen 10">
            <a:extLst>
              <a:ext uri="{FF2B5EF4-FFF2-40B4-BE49-F238E27FC236}">
                <a16:creationId xmlns:a16="http://schemas.microsoft.com/office/drawing/2014/main" id="{0ACE60DA-F658-D142-9201-E99E44A3E9C2}"/>
              </a:ext>
            </a:extLst>
          </p:cNvPr>
          <p:cNvPicPr>
            <a:picLocks noChangeAspect="1"/>
          </p:cNvPicPr>
          <p:nvPr userDrawn="1"/>
        </p:nvPicPr>
        <p:blipFill>
          <a:blip r:embed="rId3"/>
          <a:stretch>
            <a:fillRect/>
          </a:stretch>
        </p:blipFill>
        <p:spPr>
          <a:xfrm>
            <a:off x="5296907" y="4564702"/>
            <a:ext cx="1316988" cy="331086"/>
          </a:xfrm>
          <a:prstGeom prst="rect">
            <a:avLst/>
          </a:prstGeom>
        </p:spPr>
      </p:pic>
      <p:pic>
        <p:nvPicPr>
          <p:cNvPr id="12" name="Imagen 11">
            <a:extLst>
              <a:ext uri="{FF2B5EF4-FFF2-40B4-BE49-F238E27FC236}">
                <a16:creationId xmlns:a16="http://schemas.microsoft.com/office/drawing/2014/main" id="{63CBDB48-43CC-534F-AF99-4660E0EE3F61}"/>
              </a:ext>
            </a:extLst>
          </p:cNvPr>
          <p:cNvPicPr>
            <a:picLocks noChangeAspect="1"/>
          </p:cNvPicPr>
          <p:nvPr userDrawn="1"/>
        </p:nvPicPr>
        <p:blipFill>
          <a:blip r:embed="rId4"/>
          <a:stretch>
            <a:fillRect/>
          </a:stretch>
        </p:blipFill>
        <p:spPr>
          <a:xfrm>
            <a:off x="5071335" y="3787063"/>
            <a:ext cx="3344732" cy="490130"/>
          </a:xfrm>
          <a:prstGeom prst="rect">
            <a:avLst/>
          </a:prstGeom>
        </p:spPr>
      </p:pic>
      <p:sp>
        <p:nvSpPr>
          <p:cNvPr id="13" name="CuadroTexto 12">
            <a:extLst>
              <a:ext uri="{FF2B5EF4-FFF2-40B4-BE49-F238E27FC236}">
                <a16:creationId xmlns:a16="http://schemas.microsoft.com/office/drawing/2014/main" id="{06DD15E7-FF33-2745-9B27-B78801309DD0}"/>
              </a:ext>
            </a:extLst>
          </p:cNvPr>
          <p:cNvSpPr txBox="1"/>
          <p:nvPr userDrawn="1"/>
        </p:nvSpPr>
        <p:spPr>
          <a:xfrm>
            <a:off x="5296907" y="5013600"/>
            <a:ext cx="2856495" cy="267446"/>
          </a:xfrm>
          <a:prstGeom prst="rect">
            <a:avLst/>
          </a:prstGeom>
          <a:noFill/>
        </p:spPr>
        <p:txBody>
          <a:bodyPr wrap="square" rtlCol="0">
            <a:spAutoFit/>
          </a:bodyPr>
          <a:lstStyle/>
          <a:p>
            <a:pPr algn="ctr"/>
            <a:r>
              <a:rPr lang="es-ES_tradnl" sz="1138">
                <a:solidFill>
                  <a:srgbClr val="3266CD"/>
                </a:solidFill>
                <a:latin typeface="Arial" charset="0"/>
                <a:ea typeface="Arial" charset="0"/>
                <a:cs typeface="Arial" charset="0"/>
              </a:rPr>
              <a:t>www.FFIE.com.co</a:t>
            </a:r>
          </a:p>
        </p:txBody>
      </p:sp>
      <p:pic>
        <p:nvPicPr>
          <p:cNvPr id="14" name="Imagen 13" descr="Texto&#10;&#10;Descripción generada automáticamente">
            <a:extLst>
              <a:ext uri="{FF2B5EF4-FFF2-40B4-BE49-F238E27FC236}">
                <a16:creationId xmlns:a16="http://schemas.microsoft.com/office/drawing/2014/main" id="{93CCB472-3483-0909-E4DD-E2FBA9393D1D}"/>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398355" y="392286"/>
            <a:ext cx="3259247" cy="557620"/>
          </a:xfrm>
          <a:prstGeom prst="rect">
            <a:avLst/>
          </a:prstGeom>
        </p:spPr>
      </p:pic>
    </p:spTree>
    <p:extLst>
      <p:ext uri="{BB962C8B-B14F-4D97-AF65-F5344CB8AC3E}">
        <p14:creationId xmlns:p14="http://schemas.microsoft.com/office/powerpoint/2010/main" val="1390887396"/>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6C27359-3938-9F8B-AC0A-BCF6237C68BA}"/>
              </a:ext>
            </a:extLst>
          </p:cNvPr>
          <p:cNvSpPr>
            <a:spLocks noGrp="1"/>
          </p:cNvSpPr>
          <p:nvPr>
            <p:ph type="dt" sz="half" idx="10"/>
          </p:nvPr>
        </p:nvSpPr>
        <p:spPr/>
        <p:txBody>
          <a:bodyPr/>
          <a:lstStyle/>
          <a:p>
            <a:fld id="{57D1440C-F150-40AD-B657-F4A848AE9360}" type="datetimeFigureOut">
              <a:rPr lang="es-CO" smtClean="0"/>
              <a:t>19/03/2026</a:t>
            </a:fld>
            <a:endParaRPr lang="es-CO"/>
          </a:p>
        </p:txBody>
      </p:sp>
      <p:sp>
        <p:nvSpPr>
          <p:cNvPr id="3" name="Marcador de pie de página 2">
            <a:extLst>
              <a:ext uri="{FF2B5EF4-FFF2-40B4-BE49-F238E27FC236}">
                <a16:creationId xmlns:a16="http://schemas.microsoft.com/office/drawing/2014/main" id="{EF0BF19F-C917-D389-63A0-3C97FE264C6A}"/>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CE881A19-0EA7-B620-71F3-3F2ACFDB045E}"/>
              </a:ext>
            </a:extLst>
          </p:cNvPr>
          <p:cNvSpPr>
            <a:spLocks noGrp="1"/>
          </p:cNvSpPr>
          <p:nvPr>
            <p:ph type="sldNum" sz="quarter" idx="12"/>
          </p:nvPr>
        </p:nvSpPr>
        <p:spPr/>
        <p:txBody>
          <a:bodyPr/>
          <a:lstStyle/>
          <a:p>
            <a:fld id="{898884F1-B4BB-4348-90EA-B61F13D0B3C9}" type="slidenum">
              <a:rPr lang="es-CO" smtClean="0"/>
              <a:t>‹Nº›</a:t>
            </a:fld>
            <a:endParaRPr lang="es-CO"/>
          </a:p>
        </p:txBody>
      </p:sp>
    </p:spTree>
    <p:extLst>
      <p:ext uri="{BB962C8B-B14F-4D97-AF65-F5344CB8AC3E}">
        <p14:creationId xmlns:p14="http://schemas.microsoft.com/office/powerpoint/2010/main" val="1491931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41632C4-34FD-AE99-F069-29303C8069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AFC6ED49-94C6-F48F-1684-355B860732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B446BCB-F47F-0D2A-F04A-AE8FC9CBBD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D1440C-F150-40AD-B657-F4A848AE9360}" type="datetimeFigureOut">
              <a:rPr lang="es-CO" smtClean="0"/>
              <a:t>19/03/2026</a:t>
            </a:fld>
            <a:endParaRPr lang="es-CO"/>
          </a:p>
        </p:txBody>
      </p:sp>
      <p:sp>
        <p:nvSpPr>
          <p:cNvPr id="5" name="Marcador de pie de página 4">
            <a:extLst>
              <a:ext uri="{FF2B5EF4-FFF2-40B4-BE49-F238E27FC236}">
                <a16:creationId xmlns:a16="http://schemas.microsoft.com/office/drawing/2014/main" id="{3B44EE30-300B-30E9-FD6D-F95F2E8FA2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EA167E6D-FE88-7ECA-B1BF-810711B85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8884F1-B4BB-4348-90EA-B61F13D0B3C9}" type="slidenum">
              <a:rPr lang="es-CO" smtClean="0"/>
              <a:t>‹Nº›</a:t>
            </a:fld>
            <a:endParaRPr lang="es-CO"/>
          </a:p>
        </p:txBody>
      </p:sp>
    </p:spTree>
    <p:extLst>
      <p:ext uri="{BB962C8B-B14F-4D97-AF65-F5344CB8AC3E}">
        <p14:creationId xmlns:p14="http://schemas.microsoft.com/office/powerpoint/2010/main" val="307888063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Conector recto 6">
            <a:extLst>
              <a:ext uri="{FF2B5EF4-FFF2-40B4-BE49-F238E27FC236}">
                <a16:creationId xmlns:a16="http://schemas.microsoft.com/office/drawing/2014/main" id="{CB45C760-BF34-5100-53CB-E586740974C6}"/>
              </a:ext>
            </a:extLst>
          </p:cNvPr>
          <p:cNvCxnSpPr>
            <a:cxnSpLocks/>
          </p:cNvCxnSpPr>
          <p:nvPr/>
        </p:nvCxnSpPr>
        <p:spPr>
          <a:xfrm flipH="1">
            <a:off x="3276156" y="3915587"/>
            <a:ext cx="60675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4">
            <a:extLst>
              <a:ext uri="{FF2B5EF4-FFF2-40B4-BE49-F238E27FC236}">
                <a16:creationId xmlns:a16="http://schemas.microsoft.com/office/drawing/2014/main" id="{37790FF4-C080-EDDE-A73C-27F381FDB92D}"/>
              </a:ext>
            </a:extLst>
          </p:cNvPr>
          <p:cNvSpPr txBox="1"/>
          <p:nvPr/>
        </p:nvSpPr>
        <p:spPr>
          <a:xfrm>
            <a:off x="1961757" y="2738143"/>
            <a:ext cx="8696339" cy="276998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i="0" u="none" strike="noStrike" kern="1200" cap="none" spc="0" normalizeH="0" baseline="0" noProof="0">
                <a:ln>
                  <a:noFill/>
                </a:ln>
                <a:solidFill>
                  <a:schemeClr val="bg1"/>
                </a:solidFill>
                <a:effectLst/>
                <a:uLnTx/>
                <a:uFillTx/>
                <a:latin typeface="Work Sans Black" pitchFamily="2" charset="0"/>
                <a:cs typeface="Aharoni" panose="02010803020104030203" pitchFamily="2" charset="-79"/>
              </a:rPr>
              <a:t>FONDO DE FINANCIAMIENTO 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i="0" u="none" strike="noStrike" kern="1200" cap="none" spc="0" normalizeH="0" baseline="0" noProof="0">
                <a:ln>
                  <a:noFill/>
                </a:ln>
                <a:solidFill>
                  <a:schemeClr val="bg1"/>
                </a:solidFill>
                <a:effectLst/>
                <a:uLnTx/>
                <a:uFillTx/>
                <a:latin typeface="Work Sans" pitchFamily="2" charset="0"/>
                <a:cs typeface="Aharoni" panose="02010803020104030203" pitchFamily="2" charset="-79"/>
              </a:rPr>
              <a:t>INFRAESTRUCTURA EDUCATIVA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2800">
              <a:solidFill>
                <a:schemeClr val="bg1"/>
              </a:solidFill>
              <a:latin typeface="Work Sans" pitchFamily="2" charset="0"/>
              <a:cs typeface="Aharoni" panose="02010803020104030203"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a:ln>
                  <a:noFill/>
                </a:ln>
                <a:solidFill>
                  <a:schemeClr val="bg1"/>
                </a:solidFill>
                <a:effectLst/>
                <a:uLnTx/>
                <a:uFillTx/>
                <a:latin typeface="Work Sans" pitchFamily="2" charset="0"/>
                <a:cs typeface="Aharoni" panose="02010803020104030203" pitchFamily="2" charset="-79"/>
              </a:rPr>
              <a:t> </a:t>
            </a:r>
            <a:r>
              <a:rPr kumimoji="0" lang="es-ES" sz="4400" b="1" i="0" u="none" strike="noStrike" kern="1200" cap="none" spc="0" normalizeH="0" baseline="0" noProof="0">
                <a:ln>
                  <a:noFill/>
                </a:ln>
                <a:solidFill>
                  <a:schemeClr val="bg1"/>
                </a:solidFill>
                <a:effectLst/>
                <a:uLnTx/>
                <a:uFillTx/>
                <a:latin typeface="Work Sans ExtraLight" pitchFamily="2" charset="0"/>
                <a:cs typeface="Aharoni" panose="02010803020104030203" pitchFamily="2" charset="-79"/>
              </a:rPr>
              <a:t>FFIE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4400" b="1">
              <a:solidFill>
                <a:schemeClr val="bg1"/>
              </a:solidFill>
              <a:latin typeface="Work Sans ExtraLight" pitchFamily="2" charset="0"/>
              <a:cs typeface="Aharoni" panose="02010803020104030203" pitchFamily="2" charset="-79"/>
            </a:endParaRPr>
          </a:p>
        </p:txBody>
      </p:sp>
    </p:spTree>
    <p:extLst>
      <p:ext uri="{BB962C8B-B14F-4D97-AF65-F5344CB8AC3E}">
        <p14:creationId xmlns:p14="http://schemas.microsoft.com/office/powerpoint/2010/main" val="201075692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6.xml"/><Relationship Id="rId1" Type="http://schemas.openxmlformats.org/officeDocument/2006/relationships/slideLayout" Target="../slideLayouts/slideLayout19.xml"/><Relationship Id="rId5" Type="http://schemas.openxmlformats.org/officeDocument/2006/relationships/comments" Target="../comments/comment1.xml"/><Relationship Id="rId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7.xml"/><Relationship Id="rId1" Type="http://schemas.openxmlformats.org/officeDocument/2006/relationships/slideLayout" Target="../slideLayouts/slideLayout19.xml"/><Relationship Id="rId5" Type="http://schemas.openxmlformats.org/officeDocument/2006/relationships/comments" Target="../comments/comment2.xml"/><Relationship Id="rId4" Type="http://schemas.openxmlformats.org/officeDocument/2006/relationships/image" Target="../media/image25.svg"/></Relationships>
</file>

<file path=ppt/slides/_rels/slide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comments" Target="../comments/comment3.xml"/><Relationship Id="rId4" Type="http://schemas.openxmlformats.org/officeDocument/2006/relationships/image" Target="../media/image26.svg"/></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26.svg"/></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26.svg"/></Relationships>
</file>

<file path=ppt/slides/_rels/slide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26.svg"/></Relationships>
</file>

<file path=ppt/slides/_rels/slide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image" Target="../media/image2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B7483-AE1C-0CB2-A847-611B7D9C234E}"/>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15DE5822-6245-8978-F458-5DAE839F22F6}"/>
              </a:ext>
            </a:extLst>
          </p:cNvPr>
          <p:cNvSpPr txBox="1"/>
          <p:nvPr/>
        </p:nvSpPr>
        <p:spPr>
          <a:xfrm>
            <a:off x="1747830" y="2995035"/>
            <a:ext cx="8696339" cy="867930"/>
          </a:xfrm>
          <a:prstGeom prst="rect">
            <a:avLst/>
          </a:prstGeom>
          <a:noFill/>
        </p:spPr>
        <p:txBody>
          <a:bodyPr wrap="square" lIns="91440" tIns="45720" rIns="91440" bIns="45720" rtlCol="0" anchor="t">
            <a:spAutoFit/>
          </a:bodyPr>
          <a:lstStyle/>
          <a:p>
            <a:pPr marL="0" marR="0" lvl="0" indent="0" algn="ctr" defTabSz="462884" rtl="0" eaLnBrk="1" fontAlgn="auto" latinLnBrk="0" hangingPunct="1">
              <a:lnSpc>
                <a:spcPct val="90000"/>
              </a:lnSpc>
              <a:spcBef>
                <a:spcPct val="0"/>
              </a:spcBef>
              <a:spcAft>
                <a:spcPts val="405"/>
              </a:spcAft>
              <a:buClrTx/>
              <a:buSzTx/>
              <a:buFontTx/>
              <a:buNone/>
              <a:tabLst/>
              <a:defRPr/>
            </a:pPr>
            <a:r>
              <a:rPr lang="es-ES" sz="2800" b="1" dirty="0">
                <a:solidFill>
                  <a:prstClr val="white"/>
                </a:solidFill>
                <a:latin typeface="Arial" panose="020B0604020202020204" pitchFamily="34" charset="0"/>
                <a:cs typeface="Arial" panose="020B0604020202020204" pitchFamily="34" charset="0"/>
              </a:rPr>
              <a:t>CAPACITACIÓN PARA LA PRESENTACIÓN DE ÍTEMS NO PREVISTOS (NP’s)</a:t>
            </a:r>
            <a:endParaRPr kumimoji="0" lang="es-ES" sz="28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1540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EC8EC73B-0764-B34D-A4E5-0A6A230B853B}"/>
              </a:ext>
            </a:extLst>
          </p:cNvPr>
          <p:cNvSpPr txBox="1"/>
          <p:nvPr/>
        </p:nvSpPr>
        <p:spPr>
          <a:xfrm>
            <a:off x="4128610" y="665248"/>
            <a:ext cx="3934777"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O" sz="2000" b="1" u="sng" dirty="0">
                <a:solidFill>
                  <a:srgbClr val="243C84"/>
                </a:solidFill>
                <a:latin typeface="Arial Black" panose="020B0604020202020204" pitchFamily="34" charset="0"/>
                <a:cs typeface="Arial Black" panose="020B0604020202020204" pitchFamily="34" charset="0"/>
              </a:rPr>
              <a:t>INTRODUCCIÓN Y ORDEN DE LA CAPACITACIÓN</a:t>
            </a:r>
            <a:endParaRPr kumimoji="0" lang="es-CO" sz="1600" b="1" i="0" u="sng" strike="noStrike" kern="1200" cap="none" spc="0" normalizeH="0" baseline="0" noProof="0" dirty="0">
              <a:ln>
                <a:noFill/>
              </a:ln>
              <a:solidFill>
                <a:srgbClr val="243C84"/>
              </a:solidFill>
              <a:effectLst/>
              <a:uLnTx/>
              <a:uFillTx/>
              <a:latin typeface="Arial Black" panose="020B0604020202020204" pitchFamily="34" charset="0"/>
              <a:ea typeface="+mn-ea"/>
              <a:cs typeface="Arial Black" panose="020B0604020202020204" pitchFamily="34" charset="0"/>
            </a:endParaRPr>
          </a:p>
        </p:txBody>
      </p:sp>
      <p:sp>
        <p:nvSpPr>
          <p:cNvPr id="19" name="TextBox 10">
            <a:extLst>
              <a:ext uri="{FF2B5EF4-FFF2-40B4-BE49-F238E27FC236}">
                <a16:creationId xmlns:a16="http://schemas.microsoft.com/office/drawing/2014/main" id="{28D3BAF1-1E36-42B5-8A44-8D4BA549079A}"/>
              </a:ext>
            </a:extLst>
          </p:cNvPr>
          <p:cNvSpPr txBox="1"/>
          <p:nvPr/>
        </p:nvSpPr>
        <p:spPr>
          <a:xfrm>
            <a:off x="1306003" y="1639488"/>
            <a:ext cx="9579992" cy="1384995"/>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La UG FFIE presenta la siguiente estrategia de capacitación para aclarar el proceso de gestión de ítems no previstos en obra. El objetivo es fortalecer el entendimiento sobre qué son los ítems no previstos, cuándo surgen durante la ejecución de un proyecto, cómo deben ser presentados, ante quién deben presentarse y qué procedimiento deben cumplir para obtener aprobación.</a:t>
            </a:r>
          </a:p>
          <a:p>
            <a:pPr lvl="0" algn="just">
              <a:defRPr/>
            </a:pPr>
            <a:r>
              <a:rPr lang="es-ES" sz="1400" dirty="0">
                <a:solidFill>
                  <a:srgbClr val="154A8A"/>
                </a:solidFill>
                <a:latin typeface="Arial" panose="020B0604020202020204" pitchFamily="34" charset="0"/>
                <a:cs typeface="Arial" panose="020B0604020202020204" pitchFamily="34" charset="0"/>
              </a:rPr>
              <a:t>Esta capacitación busca proporcionar claridad y transparencia en el proceso de gestión de ítems no previstos, asegurando que todos los involucrados estén informados y capacitados para optimizar tiempos de respuesta.</a:t>
            </a:r>
          </a:p>
        </p:txBody>
      </p:sp>
      <p:pic>
        <p:nvPicPr>
          <p:cNvPr id="7" name="Gráfico 6" descr="Insignia 1 contorno">
            <a:extLst>
              <a:ext uri="{FF2B5EF4-FFF2-40B4-BE49-F238E27FC236}">
                <a16:creationId xmlns:a16="http://schemas.microsoft.com/office/drawing/2014/main" id="{B339CAC7-5AC3-4D7D-B8FC-D6AD7FC8B1F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090063" y="3243940"/>
            <a:ext cx="317291" cy="317291"/>
          </a:xfrm>
          <a:prstGeom prst="rect">
            <a:avLst/>
          </a:prstGeom>
        </p:spPr>
      </p:pic>
      <p:sp>
        <p:nvSpPr>
          <p:cNvPr id="2" name="TextBox 10">
            <a:extLst>
              <a:ext uri="{FF2B5EF4-FFF2-40B4-BE49-F238E27FC236}">
                <a16:creationId xmlns:a16="http://schemas.microsoft.com/office/drawing/2014/main" id="{23A8C409-3F62-1B49-1022-3A5BF9483B42}"/>
              </a:ext>
            </a:extLst>
          </p:cNvPr>
          <p:cNvSpPr txBox="1"/>
          <p:nvPr/>
        </p:nvSpPr>
        <p:spPr>
          <a:xfrm>
            <a:off x="4407354" y="3243940"/>
            <a:ext cx="3377288" cy="317291"/>
          </a:xfrm>
          <a:prstGeom prst="rect">
            <a:avLst/>
          </a:prstGeom>
          <a:noFill/>
        </p:spPr>
        <p:txBody>
          <a:bodyPr wrap="square" lIns="91440" tIns="45720" rIns="91440" bIns="45720" rtlCol="0" anchor="t">
            <a:spAutoFit/>
          </a:bodyPr>
          <a:lstStyle/>
          <a:p>
            <a:pPr algn="just">
              <a:defRPr/>
            </a:pPr>
            <a:r>
              <a:rPr kumimoji="0" lang="es-ES" sz="1400" b="0" i="0" u="none" strike="noStrike" kern="1200" cap="none" spc="0" normalizeH="0" baseline="0" noProof="0" dirty="0">
                <a:ln>
                  <a:noFill/>
                </a:ln>
                <a:solidFill>
                  <a:srgbClr val="26408A"/>
                </a:solidFill>
                <a:effectLst/>
                <a:uLnTx/>
                <a:uFillTx/>
                <a:latin typeface="Arial"/>
                <a:cs typeface="Arial"/>
              </a:rPr>
              <a:t>DEFINICIÓN ÍTEMS NO PREVISTOS </a:t>
            </a:r>
          </a:p>
        </p:txBody>
      </p:sp>
      <p:pic>
        <p:nvPicPr>
          <p:cNvPr id="3" name="Gráfico 2" descr="Insignia contorno">
            <a:extLst>
              <a:ext uri="{FF2B5EF4-FFF2-40B4-BE49-F238E27FC236}">
                <a16:creationId xmlns:a16="http://schemas.microsoft.com/office/drawing/2014/main" id="{B9EFA256-3741-953C-F24E-3E804BD2D03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090063" y="3837486"/>
            <a:ext cx="317291" cy="317291"/>
          </a:xfrm>
          <a:prstGeom prst="rect">
            <a:avLst/>
          </a:prstGeom>
        </p:spPr>
      </p:pic>
      <p:sp>
        <p:nvSpPr>
          <p:cNvPr id="4" name="TextBox 10">
            <a:extLst>
              <a:ext uri="{FF2B5EF4-FFF2-40B4-BE49-F238E27FC236}">
                <a16:creationId xmlns:a16="http://schemas.microsoft.com/office/drawing/2014/main" id="{9AEB143C-E879-FB6D-FE1E-A12CA27212EA}"/>
              </a:ext>
            </a:extLst>
          </p:cNvPr>
          <p:cNvSpPr txBox="1"/>
          <p:nvPr/>
        </p:nvSpPr>
        <p:spPr>
          <a:xfrm>
            <a:off x="4407353" y="3837486"/>
            <a:ext cx="3996417" cy="307777"/>
          </a:xfrm>
          <a:prstGeom prst="rect">
            <a:avLst/>
          </a:prstGeom>
          <a:noFill/>
        </p:spPr>
        <p:txBody>
          <a:bodyPr wrap="square" lIns="91440" tIns="45720" rIns="91440" bIns="45720" rtlCol="0" anchor="t">
            <a:spAutoFit/>
          </a:bodyPr>
          <a:lstStyle/>
          <a:p>
            <a:pPr algn="just">
              <a:defRPr/>
            </a:pPr>
            <a:r>
              <a:rPr kumimoji="0" lang="es-ES" sz="1400" b="0" i="0" u="none" strike="noStrike" kern="1200" cap="none" spc="0" normalizeH="0" baseline="0" noProof="0" dirty="0">
                <a:ln>
                  <a:noFill/>
                </a:ln>
                <a:solidFill>
                  <a:srgbClr val="26408A"/>
                </a:solidFill>
                <a:effectLst/>
                <a:uLnTx/>
                <a:uFillTx/>
                <a:latin typeface="Arial"/>
                <a:cs typeface="Arial"/>
              </a:rPr>
              <a:t>DEFINICIÓN ÍTEMS CONTRACTUALES</a:t>
            </a:r>
          </a:p>
        </p:txBody>
      </p:sp>
      <p:pic>
        <p:nvPicPr>
          <p:cNvPr id="5" name="Gráfico 4" descr="Insignia 3 contorno">
            <a:extLst>
              <a:ext uri="{FF2B5EF4-FFF2-40B4-BE49-F238E27FC236}">
                <a16:creationId xmlns:a16="http://schemas.microsoft.com/office/drawing/2014/main" id="{01E3FEC6-6FCC-8FF3-CB77-66555EC0179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090065" y="4431032"/>
            <a:ext cx="317291" cy="317291"/>
          </a:xfrm>
          <a:prstGeom prst="rect">
            <a:avLst/>
          </a:prstGeom>
        </p:spPr>
      </p:pic>
      <p:sp>
        <p:nvSpPr>
          <p:cNvPr id="9" name="TextBox 10">
            <a:extLst>
              <a:ext uri="{FF2B5EF4-FFF2-40B4-BE49-F238E27FC236}">
                <a16:creationId xmlns:a16="http://schemas.microsoft.com/office/drawing/2014/main" id="{EE85D9A6-4A74-FFD1-B36E-4810264468BB}"/>
              </a:ext>
            </a:extLst>
          </p:cNvPr>
          <p:cNvSpPr txBox="1"/>
          <p:nvPr/>
        </p:nvSpPr>
        <p:spPr>
          <a:xfrm>
            <a:off x="4407356" y="4431032"/>
            <a:ext cx="3377288" cy="317291"/>
          </a:xfrm>
          <a:prstGeom prst="rect">
            <a:avLst/>
          </a:prstGeom>
          <a:noFill/>
        </p:spPr>
        <p:txBody>
          <a:bodyPr wrap="square" lIns="91440" tIns="45720" rIns="91440" bIns="45720" rtlCol="0" anchor="t">
            <a:spAutoFit/>
          </a:bodyPr>
          <a:lstStyle/>
          <a:p>
            <a:pPr algn="just">
              <a:defRPr/>
            </a:pPr>
            <a:r>
              <a:rPr kumimoji="0" lang="es-ES" sz="1400" b="0" i="0" u="none" strike="noStrike" kern="1200" cap="none" spc="0" normalizeH="0" baseline="0" noProof="0" dirty="0">
                <a:ln>
                  <a:noFill/>
                </a:ln>
                <a:solidFill>
                  <a:srgbClr val="26408A"/>
                </a:solidFill>
                <a:effectLst/>
                <a:uLnTx/>
                <a:uFillTx/>
                <a:latin typeface="Arial"/>
                <a:cs typeface="Arial"/>
              </a:rPr>
              <a:t>ACTORES DEL PROCESO</a:t>
            </a:r>
          </a:p>
        </p:txBody>
      </p:sp>
      <p:pic>
        <p:nvPicPr>
          <p:cNvPr id="10" name="Gráfico 9" descr="Insignia 4 contorno">
            <a:extLst>
              <a:ext uri="{FF2B5EF4-FFF2-40B4-BE49-F238E27FC236}">
                <a16:creationId xmlns:a16="http://schemas.microsoft.com/office/drawing/2014/main" id="{CC5038E2-DBED-EF1F-5C4E-35AA290D6B43}"/>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090063" y="5024578"/>
            <a:ext cx="317291" cy="317291"/>
          </a:xfrm>
          <a:prstGeom prst="rect">
            <a:avLst/>
          </a:prstGeom>
        </p:spPr>
      </p:pic>
      <p:sp>
        <p:nvSpPr>
          <p:cNvPr id="11" name="TextBox 10">
            <a:extLst>
              <a:ext uri="{FF2B5EF4-FFF2-40B4-BE49-F238E27FC236}">
                <a16:creationId xmlns:a16="http://schemas.microsoft.com/office/drawing/2014/main" id="{7BEB4279-FF91-4726-52DE-A3C9E525FCD9}"/>
              </a:ext>
            </a:extLst>
          </p:cNvPr>
          <p:cNvSpPr txBox="1"/>
          <p:nvPr/>
        </p:nvSpPr>
        <p:spPr>
          <a:xfrm>
            <a:off x="4407354" y="5024578"/>
            <a:ext cx="5041446" cy="307777"/>
          </a:xfrm>
          <a:prstGeom prst="rect">
            <a:avLst/>
          </a:prstGeom>
          <a:noFill/>
        </p:spPr>
        <p:txBody>
          <a:bodyPr wrap="square" lIns="91440" tIns="45720" rIns="91440" bIns="45720" rtlCol="0" anchor="t">
            <a:spAutoFit/>
          </a:bodyPr>
          <a:lstStyle/>
          <a:p>
            <a:pPr algn="just">
              <a:defRPr/>
            </a:pPr>
            <a:r>
              <a:rPr kumimoji="0" lang="es-ES" sz="1400" b="0" i="0" u="none" strike="noStrike" kern="1200" cap="none" spc="0" normalizeH="0" baseline="0" noProof="0" dirty="0">
                <a:ln>
                  <a:noFill/>
                </a:ln>
                <a:solidFill>
                  <a:srgbClr val="26408A"/>
                </a:solidFill>
                <a:effectLst/>
                <a:uLnTx/>
                <a:uFillTx/>
                <a:latin typeface="Arial"/>
                <a:cs typeface="Arial"/>
              </a:rPr>
              <a:t>REQUISITOS PARA SU PRESENTACIÓN Y APROBACIÓN</a:t>
            </a:r>
          </a:p>
        </p:txBody>
      </p:sp>
      <p:pic>
        <p:nvPicPr>
          <p:cNvPr id="12" name="Gráfico 11" descr="Insignia 5 contorno">
            <a:extLst>
              <a:ext uri="{FF2B5EF4-FFF2-40B4-BE49-F238E27FC236}">
                <a16:creationId xmlns:a16="http://schemas.microsoft.com/office/drawing/2014/main" id="{BBAA9048-3BCB-08BD-11B3-68D0B558061B}"/>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090065" y="5618124"/>
            <a:ext cx="317291" cy="317291"/>
          </a:xfrm>
          <a:prstGeom prst="rect">
            <a:avLst/>
          </a:prstGeom>
        </p:spPr>
      </p:pic>
      <p:sp>
        <p:nvSpPr>
          <p:cNvPr id="13" name="TextBox 10">
            <a:extLst>
              <a:ext uri="{FF2B5EF4-FFF2-40B4-BE49-F238E27FC236}">
                <a16:creationId xmlns:a16="http://schemas.microsoft.com/office/drawing/2014/main" id="{2593C0F0-5E27-9C3E-64D1-D0DD69AA7B2C}"/>
              </a:ext>
            </a:extLst>
          </p:cNvPr>
          <p:cNvSpPr txBox="1"/>
          <p:nvPr/>
        </p:nvSpPr>
        <p:spPr>
          <a:xfrm>
            <a:off x="4407356" y="5618124"/>
            <a:ext cx="5041444" cy="307777"/>
          </a:xfrm>
          <a:prstGeom prst="rect">
            <a:avLst/>
          </a:prstGeom>
          <a:noFill/>
        </p:spPr>
        <p:txBody>
          <a:bodyPr wrap="square" lIns="91440" tIns="45720" rIns="91440" bIns="45720" rtlCol="0" anchor="t">
            <a:spAutoFit/>
          </a:bodyPr>
          <a:lstStyle/>
          <a:p>
            <a:pPr algn="just">
              <a:defRPr/>
            </a:pPr>
            <a:r>
              <a:rPr kumimoji="0" lang="es-ES" sz="1400" b="0" i="0" u="none" strike="noStrike" kern="1200" cap="none" spc="0" normalizeH="0" baseline="0" noProof="0" dirty="0">
                <a:ln>
                  <a:noFill/>
                </a:ln>
                <a:solidFill>
                  <a:srgbClr val="26408A"/>
                </a:solidFill>
                <a:effectLst/>
                <a:uLnTx/>
                <a:uFillTx/>
                <a:latin typeface="Arial"/>
                <a:cs typeface="Arial"/>
              </a:rPr>
              <a:t>DOCUMENTACIÓN E INFORMACIÓN REQUERIDA</a:t>
            </a:r>
          </a:p>
        </p:txBody>
      </p:sp>
    </p:spTree>
    <p:extLst>
      <p:ext uri="{BB962C8B-B14F-4D97-AF65-F5344CB8AC3E}">
        <p14:creationId xmlns:p14="http://schemas.microsoft.com/office/powerpoint/2010/main" val="2829366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3D9DE-9357-4ABD-12C9-718BCD3ED568}"/>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F6CFCBA2-F721-A11C-0B40-B3745A9EF940}"/>
              </a:ext>
            </a:extLst>
          </p:cNvPr>
          <p:cNvSpPr txBox="1"/>
          <p:nvPr/>
        </p:nvSpPr>
        <p:spPr>
          <a:xfrm>
            <a:off x="3773011" y="577494"/>
            <a:ext cx="464597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b="1" u="sng" dirty="0">
                <a:solidFill>
                  <a:srgbClr val="243C84"/>
                </a:solidFill>
                <a:latin typeface="Arial Black" panose="020B0604020202020204" pitchFamily="34" charset="0"/>
                <a:cs typeface="Arial Black" panose="020B0604020202020204" pitchFamily="34" charset="0"/>
              </a:rPr>
              <a:t>DEFINICIÓN ÍTEMS NO PREVISTOS </a:t>
            </a:r>
          </a:p>
        </p:txBody>
      </p:sp>
      <p:pic>
        <p:nvPicPr>
          <p:cNvPr id="2" name="Gráfico 1" descr="Insignia 1 con relleno sólido">
            <a:extLst>
              <a:ext uri="{FF2B5EF4-FFF2-40B4-BE49-F238E27FC236}">
                <a16:creationId xmlns:a16="http://schemas.microsoft.com/office/drawing/2014/main" id="{39BDA26C-9214-13AF-7E3E-6F14CA3C00D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04886" y="522834"/>
            <a:ext cx="583537" cy="583537"/>
          </a:xfrm>
          <a:prstGeom prst="rect">
            <a:avLst/>
          </a:prstGeom>
        </p:spPr>
      </p:pic>
      <p:cxnSp>
        <p:nvCxnSpPr>
          <p:cNvPr id="4" name="Conector recto 3">
            <a:extLst>
              <a:ext uri="{FF2B5EF4-FFF2-40B4-BE49-F238E27FC236}">
                <a16:creationId xmlns:a16="http://schemas.microsoft.com/office/drawing/2014/main" id="{FCA70D59-FC18-0EDD-9DBF-A9200D2128C6}"/>
              </a:ext>
            </a:extLst>
          </p:cNvPr>
          <p:cNvCxnSpPr>
            <a:cxnSpLocks/>
          </p:cNvCxnSpPr>
          <p:nvPr/>
        </p:nvCxnSpPr>
        <p:spPr>
          <a:xfrm>
            <a:off x="3570516" y="1022617"/>
            <a:ext cx="4848472"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11" name="TextBox 10">
            <a:extLst>
              <a:ext uri="{FF2B5EF4-FFF2-40B4-BE49-F238E27FC236}">
                <a16:creationId xmlns:a16="http://schemas.microsoft.com/office/drawing/2014/main" id="{190D7EE4-B089-B511-B995-394C329385DC}"/>
              </a:ext>
            </a:extLst>
          </p:cNvPr>
          <p:cNvSpPr txBox="1"/>
          <p:nvPr/>
        </p:nvSpPr>
        <p:spPr>
          <a:xfrm>
            <a:off x="1306003" y="1639488"/>
            <a:ext cx="9579992" cy="3754874"/>
          </a:xfrm>
          <a:prstGeom prst="rect">
            <a:avLst/>
          </a:prstGeom>
          <a:noFill/>
        </p:spPr>
        <p:txBody>
          <a:bodyPr wrap="square" rtlCol="0">
            <a:spAutoFit/>
          </a:bodyPr>
          <a:lstStyle/>
          <a:p>
            <a:pPr lvl="0" algn="just">
              <a:defRPr/>
            </a:pPr>
            <a:r>
              <a:rPr lang="es-ES" sz="1400" b="1" dirty="0">
                <a:solidFill>
                  <a:srgbClr val="154A8A"/>
                </a:solidFill>
                <a:latin typeface="Arial" panose="020B0604020202020204" pitchFamily="34" charset="0"/>
                <a:cs typeface="Arial" panose="020B0604020202020204" pitchFamily="34" charset="0"/>
              </a:rPr>
              <a:t>ÍTEMS NO PREVISTOS PARA CONTRATOS A PRECIOS UNITARIOS</a:t>
            </a:r>
          </a:p>
          <a:p>
            <a:pPr lvl="0" algn="just">
              <a:defRPr/>
            </a:pPr>
            <a:endParaRPr lang="es-ES" sz="1400" b="1" dirty="0">
              <a:solidFill>
                <a:srgbClr val="154A8A"/>
              </a:solidFill>
              <a:latin typeface="Arial" panose="020B0604020202020204" pitchFamily="34" charset="0"/>
              <a:cs typeface="Arial" panose="020B0604020202020204" pitchFamily="34" charset="0"/>
            </a:endParaRPr>
          </a:p>
          <a:p>
            <a:pPr lvl="0" algn="just">
              <a:defRPr/>
            </a:pPr>
            <a:r>
              <a:rPr lang="es-ES" sz="1400" dirty="0">
                <a:solidFill>
                  <a:srgbClr val="154A8A"/>
                </a:solidFill>
                <a:latin typeface="Arial" panose="020B0604020202020204" pitchFamily="34" charset="0"/>
                <a:cs typeface="Arial" panose="020B0604020202020204" pitchFamily="34" charset="0"/>
              </a:rPr>
              <a:t>Tal como lo ha definido el Consejo de Estado, (…) las obras  adicionales o complementarias hacen referencia a ítems o  actividades no contempladas o previstas dentro del contrato que requieren ser ejecutadas para la obtención y cumplimiento  del objeto contractual y, por tal motivo, para su  reconocimiento se requiere de la suscripción de un contrato  adicional o modificatorio del contrato inicial (…)</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lvl="0" algn="just">
              <a:defRPr/>
            </a:pPr>
            <a:r>
              <a:rPr lang="es-ES" sz="1400" dirty="0">
                <a:solidFill>
                  <a:srgbClr val="154A8A"/>
                </a:solidFill>
                <a:latin typeface="Arial" panose="020B0604020202020204" pitchFamily="34" charset="0"/>
                <a:cs typeface="Arial" panose="020B0604020202020204" pitchFamily="34" charset="0"/>
              </a:rPr>
              <a:t>CONSEJO DE ESTADO. SALA DE LO CONTENCIOSO ADMINISTRATIVO. SECCION TERCERA. SUBSECCION B. Consejera ponente: RUTH STELLA CORREA PALACIO. Bogotá  D.C., treinta y uno (31) de agosto de dos mil once (2011). Radicación número: 25000-23-26-000-1997-04390-01(18080)</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lvl="0" algn="just">
              <a:defRPr/>
            </a:pPr>
            <a:r>
              <a:rPr lang="es-ES" sz="1400" dirty="0">
                <a:solidFill>
                  <a:srgbClr val="154A8A"/>
                </a:solidFill>
                <a:latin typeface="Arial" panose="020B0604020202020204" pitchFamily="34" charset="0"/>
                <a:cs typeface="Arial" panose="020B0604020202020204" pitchFamily="34" charset="0"/>
              </a:rPr>
              <a:t>Estos ítems hacen referencia entonces aquellas actividades o trabajos que no fueron contemplados inicialmente en el contrato, en los estudios o en el presupuesto del proyecto, pero que resultan necesarios durante la ejecución para garantizar su correcta terminación, funcionalidad o cumplimiento técnico. Estos ítems surgen como consecuencia de </a:t>
            </a:r>
            <a:r>
              <a:rPr lang="es-ES" sz="1400" b="1" dirty="0">
                <a:solidFill>
                  <a:srgbClr val="154A8A"/>
                </a:solidFill>
                <a:latin typeface="Arial" panose="020B0604020202020204" pitchFamily="34" charset="0"/>
                <a:cs typeface="Arial" panose="020B0604020202020204" pitchFamily="34" charset="0"/>
              </a:rPr>
              <a:t>condiciones reales detectadas en campo, ajustes técnicos, cambios normativos o situaciones imprevistas </a:t>
            </a:r>
            <a:r>
              <a:rPr lang="es-ES" sz="1400" dirty="0">
                <a:solidFill>
                  <a:srgbClr val="154A8A"/>
                </a:solidFill>
                <a:latin typeface="Arial" panose="020B0604020202020204" pitchFamily="34" charset="0"/>
                <a:cs typeface="Arial" panose="020B0604020202020204" pitchFamily="34" charset="0"/>
              </a:rPr>
              <a:t>que no podían anticiparse razonablemente en la etapa de planeación.</a:t>
            </a:r>
          </a:p>
          <a:p>
            <a:pPr lvl="0" algn="just">
              <a:defRPr/>
            </a:pPr>
            <a:endParaRPr lang="es-ES" sz="1400" dirty="0">
              <a:solidFill>
                <a:srgbClr val="154A8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8718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9756D-D694-ACDA-2D43-A290E56E9BE4}"/>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62612E65-0EE4-0200-A993-EEE5D795ACBA}"/>
              </a:ext>
            </a:extLst>
          </p:cNvPr>
          <p:cNvSpPr txBox="1"/>
          <p:nvPr/>
        </p:nvSpPr>
        <p:spPr>
          <a:xfrm>
            <a:off x="3773011" y="577494"/>
            <a:ext cx="491160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b="1" u="sng" dirty="0">
                <a:solidFill>
                  <a:srgbClr val="243C84"/>
                </a:solidFill>
                <a:latin typeface="Arial Black" panose="020B0604020202020204" pitchFamily="34" charset="0"/>
                <a:cs typeface="Arial Black" panose="020B0604020202020204" pitchFamily="34" charset="0"/>
              </a:rPr>
              <a:t>DEFINICIÓN ÍTEMS CONTRACTUALES</a:t>
            </a:r>
          </a:p>
        </p:txBody>
      </p:sp>
      <p:pic>
        <p:nvPicPr>
          <p:cNvPr id="2" name="Gráfico 1" descr="Insignia con relleno sólido">
            <a:extLst>
              <a:ext uri="{FF2B5EF4-FFF2-40B4-BE49-F238E27FC236}">
                <a16:creationId xmlns:a16="http://schemas.microsoft.com/office/drawing/2014/main" id="{BD63C052-2878-7B88-562E-BDFB99C9F8A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04886" y="522834"/>
            <a:ext cx="583537" cy="583537"/>
          </a:xfrm>
          <a:prstGeom prst="rect">
            <a:avLst/>
          </a:prstGeom>
        </p:spPr>
      </p:pic>
      <p:cxnSp>
        <p:nvCxnSpPr>
          <p:cNvPr id="4" name="Conector recto 3">
            <a:extLst>
              <a:ext uri="{FF2B5EF4-FFF2-40B4-BE49-F238E27FC236}">
                <a16:creationId xmlns:a16="http://schemas.microsoft.com/office/drawing/2014/main" id="{016C49FA-382D-38DB-7455-D55FACF6500D}"/>
              </a:ext>
            </a:extLst>
          </p:cNvPr>
          <p:cNvCxnSpPr>
            <a:cxnSpLocks/>
          </p:cNvCxnSpPr>
          <p:nvPr/>
        </p:nvCxnSpPr>
        <p:spPr>
          <a:xfrm>
            <a:off x="3570516" y="1022617"/>
            <a:ext cx="5114102"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11" name="TextBox 10">
            <a:extLst>
              <a:ext uri="{FF2B5EF4-FFF2-40B4-BE49-F238E27FC236}">
                <a16:creationId xmlns:a16="http://schemas.microsoft.com/office/drawing/2014/main" id="{7312ABB9-CAAC-E664-CFCA-E4B9993BF2D8}"/>
              </a:ext>
            </a:extLst>
          </p:cNvPr>
          <p:cNvSpPr txBox="1"/>
          <p:nvPr/>
        </p:nvSpPr>
        <p:spPr>
          <a:xfrm>
            <a:off x="1306003" y="1639488"/>
            <a:ext cx="9579992" cy="3754874"/>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Los ítems contractuales son las actividades, trabajos o componentes que se encuentran expresamente incluidos y detallados en el contrato de obra, junto con sus especificaciones técnicas, cantidades y valores unitarios. Estos ítems hacen parte del alcance inicialmente pactado entre las partes y constituyen la base para la ejecución, el control, la medición y el pago del proyecto.</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lvl="0" algn="just">
              <a:defRPr/>
            </a:pPr>
            <a:r>
              <a:rPr lang="es-ES" sz="1400" dirty="0">
                <a:solidFill>
                  <a:srgbClr val="154A8A"/>
                </a:solidFill>
                <a:latin typeface="Arial" panose="020B0604020202020204" pitchFamily="34" charset="0"/>
                <a:cs typeface="Arial" panose="020B0604020202020204" pitchFamily="34" charset="0"/>
              </a:rPr>
              <a:t>Ahora bien, es importante mencionar que</a:t>
            </a:r>
            <a:r>
              <a:rPr lang="es-ES" sz="1400" dirty="0">
                <a:solidFill>
                  <a:srgbClr val="FF0000"/>
                </a:solidFill>
                <a:latin typeface="Arial" panose="020B0604020202020204" pitchFamily="34" charset="0"/>
                <a:cs typeface="Arial" panose="020B0604020202020204" pitchFamily="34" charset="0"/>
              </a:rPr>
              <a:t>, </a:t>
            </a:r>
            <a:r>
              <a:rPr lang="es-ES" sz="1400" dirty="0">
                <a:solidFill>
                  <a:srgbClr val="154A8A"/>
                </a:solidFill>
                <a:latin typeface="Arial" panose="020B0604020202020204" pitchFamily="34" charset="0"/>
                <a:cs typeface="Arial" panose="020B0604020202020204" pitchFamily="34" charset="0"/>
              </a:rPr>
              <a:t>si bien los ítems contractuales hacen referencia a lo incorporado directamente en el contrato, existen ítems que, aun cuando no estén expresamente relacionados en el numeral inicial del contrato, se encuentren incluidos en el listado de precios oficial de la invitación que dio origen a su contrato.</a:t>
            </a:r>
          </a:p>
          <a:p>
            <a:pPr lvl="0" algn="just">
              <a:defRPr/>
            </a:pPr>
            <a:r>
              <a:rPr lang="es-ES" sz="1400" dirty="0">
                <a:solidFill>
                  <a:srgbClr val="154A8A"/>
                </a:solidFill>
                <a:latin typeface="Arial" panose="020B0604020202020204" pitchFamily="34" charset="0"/>
                <a:cs typeface="Arial" panose="020B0604020202020204" pitchFamily="34" charset="0"/>
              </a:rPr>
              <a:t>Por tanto, estos ítems también se consideran contractuales y pueden incorporarse y usarse en su presupuesto particular.</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lvl="0" algn="just">
              <a:defRPr/>
            </a:pPr>
            <a:r>
              <a:rPr lang="es-ES" sz="1400" dirty="0">
                <a:solidFill>
                  <a:srgbClr val="154A8A"/>
                </a:solidFill>
                <a:latin typeface="Arial" panose="020B0604020202020204" pitchFamily="34" charset="0"/>
                <a:cs typeface="Arial" panose="020B0604020202020204" pitchFamily="34" charset="0"/>
              </a:rPr>
              <a:t>Por otro lado, en el Sistema de Información de Precios – “Precios de Referencia” de la UG FFIE (archivo publicado en la página web) se encuentra el listado actualizado de precios que incluye actividades adicionales que podrían no estar contempladas en el presupuesto del contrato ni en la invitación original. No obstante, estos ítems podrán ser utilizados en el proyecto cuando se evidencie la necesidad de incorporarlos. En ese caso, serán considerados como ítems no previstos para el contrato particular, pero no requerirán un desglose detallado al momento de presentar su APU correspondiente para aprobación.</a:t>
            </a:r>
          </a:p>
        </p:txBody>
      </p:sp>
    </p:spTree>
    <p:extLst>
      <p:ext uri="{BB962C8B-B14F-4D97-AF65-F5344CB8AC3E}">
        <p14:creationId xmlns:p14="http://schemas.microsoft.com/office/powerpoint/2010/main" val="3540598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88E8D-41F2-54D1-8BFE-7437AB264C22}"/>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89695BA1-F478-04D5-A379-C31C57D40E5C}"/>
              </a:ext>
            </a:extLst>
          </p:cNvPr>
          <p:cNvSpPr txBox="1"/>
          <p:nvPr/>
        </p:nvSpPr>
        <p:spPr>
          <a:xfrm>
            <a:off x="4433761" y="595229"/>
            <a:ext cx="332447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b="1" u="sng" dirty="0">
                <a:solidFill>
                  <a:srgbClr val="243C84"/>
                </a:solidFill>
                <a:latin typeface="Arial Black" panose="020B0604020202020204" pitchFamily="34" charset="0"/>
                <a:cs typeface="Arial Black" panose="020B0604020202020204" pitchFamily="34" charset="0"/>
              </a:rPr>
              <a:t>ACTORES DEL PROCESO</a:t>
            </a:r>
          </a:p>
        </p:txBody>
      </p:sp>
      <p:pic>
        <p:nvPicPr>
          <p:cNvPr id="2" name="Gráfico 1" descr="Insignia 3 con relleno sólido">
            <a:extLst>
              <a:ext uri="{FF2B5EF4-FFF2-40B4-BE49-F238E27FC236}">
                <a16:creationId xmlns:a16="http://schemas.microsoft.com/office/drawing/2014/main" id="{2DFE144E-AE9A-C2D3-A4BF-DB56594D55E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04886" y="522834"/>
            <a:ext cx="583537" cy="583537"/>
          </a:xfrm>
          <a:prstGeom prst="rect">
            <a:avLst/>
          </a:prstGeom>
        </p:spPr>
      </p:pic>
      <p:cxnSp>
        <p:nvCxnSpPr>
          <p:cNvPr id="4" name="Conector recto 3">
            <a:extLst>
              <a:ext uri="{FF2B5EF4-FFF2-40B4-BE49-F238E27FC236}">
                <a16:creationId xmlns:a16="http://schemas.microsoft.com/office/drawing/2014/main" id="{1BD1F2B6-F6D2-195F-306A-58C6614E0E3A}"/>
              </a:ext>
            </a:extLst>
          </p:cNvPr>
          <p:cNvCxnSpPr>
            <a:cxnSpLocks/>
          </p:cNvCxnSpPr>
          <p:nvPr/>
        </p:nvCxnSpPr>
        <p:spPr>
          <a:xfrm>
            <a:off x="3570516" y="1022617"/>
            <a:ext cx="4992913"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5" name="object 6">
            <a:extLst>
              <a:ext uri="{FF2B5EF4-FFF2-40B4-BE49-F238E27FC236}">
                <a16:creationId xmlns:a16="http://schemas.microsoft.com/office/drawing/2014/main" id="{F21E6E5A-3621-F135-AE67-57D7B51956B3}"/>
              </a:ext>
            </a:extLst>
          </p:cNvPr>
          <p:cNvSpPr/>
          <p:nvPr/>
        </p:nvSpPr>
        <p:spPr>
          <a:xfrm>
            <a:off x="6193921" y="3679515"/>
            <a:ext cx="2357596" cy="2147337"/>
          </a:xfrm>
          <a:prstGeom prst="rect">
            <a:avLst/>
          </a:prstGeom>
          <a:blipFill>
            <a:blip r:embed="rId4" cstate="print">
              <a:duotone>
                <a:schemeClr val="accent1">
                  <a:shade val="45000"/>
                  <a:satMod val="135000"/>
                </a:schemeClr>
                <a:prstClr val="white"/>
              </a:duotone>
            </a:blip>
            <a:stretch>
              <a:fillRect/>
            </a:stretch>
          </a:blipFill>
        </p:spPr>
        <p:txBody>
          <a:bodyPr wrap="square" lIns="0" tIns="0" rIns="0" bIns="0" rtlCol="0"/>
          <a:lstStyle/>
          <a:p>
            <a:endParaRPr dirty="0"/>
          </a:p>
        </p:txBody>
      </p:sp>
      <p:sp>
        <p:nvSpPr>
          <p:cNvPr id="7" name="object 8">
            <a:extLst>
              <a:ext uri="{FF2B5EF4-FFF2-40B4-BE49-F238E27FC236}">
                <a16:creationId xmlns:a16="http://schemas.microsoft.com/office/drawing/2014/main" id="{D758B445-5D8A-626F-78E0-AFF0C280EB5F}"/>
              </a:ext>
            </a:extLst>
          </p:cNvPr>
          <p:cNvSpPr/>
          <p:nvPr/>
        </p:nvSpPr>
        <p:spPr>
          <a:xfrm>
            <a:off x="4855230" y="3041797"/>
            <a:ext cx="1558658" cy="1564179"/>
          </a:xfrm>
          <a:prstGeom prst="rect">
            <a:avLst/>
          </a:prstGeom>
          <a:blipFill>
            <a:blip r:embed="rId4" cstate="print">
              <a:duotone>
                <a:schemeClr val="accent1">
                  <a:shade val="45000"/>
                  <a:satMod val="135000"/>
                </a:schemeClr>
                <a:prstClr val="white"/>
              </a:duotone>
            </a:blip>
            <a:stretch>
              <a:fillRect/>
            </a:stretch>
          </a:blipFill>
        </p:spPr>
        <p:txBody>
          <a:bodyPr wrap="square" lIns="0" tIns="0" rIns="0" bIns="0" rtlCol="0"/>
          <a:lstStyle/>
          <a:p>
            <a:endParaRPr dirty="0"/>
          </a:p>
        </p:txBody>
      </p:sp>
      <p:sp>
        <p:nvSpPr>
          <p:cNvPr id="8" name="object 10">
            <a:extLst>
              <a:ext uri="{FF2B5EF4-FFF2-40B4-BE49-F238E27FC236}">
                <a16:creationId xmlns:a16="http://schemas.microsoft.com/office/drawing/2014/main" id="{BF5C9DEA-C95A-9A28-2946-2E1E849DE517}"/>
              </a:ext>
            </a:extLst>
          </p:cNvPr>
          <p:cNvSpPr/>
          <p:nvPr/>
        </p:nvSpPr>
        <p:spPr>
          <a:xfrm>
            <a:off x="5793505" y="1651029"/>
            <a:ext cx="1903405" cy="1845355"/>
          </a:xfrm>
          <a:prstGeom prst="rect">
            <a:avLst/>
          </a:prstGeom>
          <a:blipFill>
            <a:blip r:embed="rId4" cstate="print">
              <a:duotone>
                <a:schemeClr val="accent1">
                  <a:shade val="45000"/>
                  <a:satMod val="135000"/>
                </a:schemeClr>
                <a:prstClr val="white"/>
              </a:duotone>
            </a:blip>
            <a:stretch>
              <a:fillRect/>
            </a:stretch>
          </a:blipFill>
        </p:spPr>
        <p:txBody>
          <a:bodyPr wrap="square" lIns="0" tIns="0" rIns="0" bIns="0" rtlCol="0"/>
          <a:lstStyle/>
          <a:p>
            <a:endParaRPr dirty="0"/>
          </a:p>
        </p:txBody>
      </p:sp>
      <p:sp>
        <p:nvSpPr>
          <p:cNvPr id="9" name="object 12">
            <a:extLst>
              <a:ext uri="{FF2B5EF4-FFF2-40B4-BE49-F238E27FC236}">
                <a16:creationId xmlns:a16="http://schemas.microsoft.com/office/drawing/2014/main" id="{2D33BAFF-CFB8-E09B-68A4-CB5A82513ABA}"/>
              </a:ext>
            </a:extLst>
          </p:cNvPr>
          <p:cNvSpPr/>
          <p:nvPr/>
        </p:nvSpPr>
        <p:spPr>
          <a:xfrm>
            <a:off x="7065351" y="3429000"/>
            <a:ext cx="1624932" cy="2291862"/>
          </a:xfrm>
          <a:prstGeom prst="rect">
            <a:avLst/>
          </a:prstGeom>
          <a:blipFill>
            <a:blip r:embed="rId5" cstate="print">
              <a:duotone>
                <a:prstClr val="black"/>
                <a:schemeClr val="accent1">
                  <a:tint val="45000"/>
                  <a:satMod val="400000"/>
                </a:schemeClr>
              </a:duotone>
            </a:blip>
            <a:stretch>
              <a:fillRect/>
            </a:stretch>
          </a:blipFill>
        </p:spPr>
        <p:txBody>
          <a:bodyPr wrap="square" lIns="0" tIns="0" rIns="0" bIns="0" rtlCol="0"/>
          <a:lstStyle/>
          <a:p>
            <a:endParaRPr dirty="0"/>
          </a:p>
        </p:txBody>
      </p:sp>
      <p:sp>
        <p:nvSpPr>
          <p:cNvPr id="10" name="object 13">
            <a:extLst>
              <a:ext uri="{FF2B5EF4-FFF2-40B4-BE49-F238E27FC236}">
                <a16:creationId xmlns:a16="http://schemas.microsoft.com/office/drawing/2014/main" id="{2E19A094-9A4B-91B1-8083-EB2C937E05D2}"/>
              </a:ext>
            </a:extLst>
          </p:cNvPr>
          <p:cNvSpPr/>
          <p:nvPr/>
        </p:nvSpPr>
        <p:spPr>
          <a:xfrm rot="17988339">
            <a:off x="4472633" y="3748216"/>
            <a:ext cx="765192" cy="1050191"/>
          </a:xfrm>
          <a:prstGeom prst="rect">
            <a:avLst/>
          </a:prstGeom>
          <a:blipFill>
            <a:blip r:embed="rId6" cstate="print">
              <a:duotone>
                <a:prstClr val="black"/>
                <a:schemeClr val="accent1">
                  <a:tint val="45000"/>
                  <a:satMod val="400000"/>
                </a:schemeClr>
              </a:duotone>
            </a:blip>
            <a:stretch>
              <a:fillRect/>
            </a:stretch>
          </a:blipFill>
        </p:spPr>
        <p:txBody>
          <a:bodyPr wrap="square" lIns="0" tIns="0" rIns="0" bIns="0" rtlCol="0"/>
          <a:lstStyle/>
          <a:p>
            <a:endParaRPr dirty="0"/>
          </a:p>
        </p:txBody>
      </p:sp>
      <p:sp>
        <p:nvSpPr>
          <p:cNvPr id="11" name="TextBox 10">
            <a:extLst>
              <a:ext uri="{FF2B5EF4-FFF2-40B4-BE49-F238E27FC236}">
                <a16:creationId xmlns:a16="http://schemas.microsoft.com/office/drawing/2014/main" id="{83DAC9E6-9170-1926-8094-F4A4ED1453BD}"/>
              </a:ext>
            </a:extLst>
          </p:cNvPr>
          <p:cNvSpPr txBox="1"/>
          <p:nvPr/>
        </p:nvSpPr>
        <p:spPr>
          <a:xfrm>
            <a:off x="6125346" y="2500861"/>
            <a:ext cx="1175939" cy="307777"/>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Contratista</a:t>
            </a:r>
          </a:p>
        </p:txBody>
      </p:sp>
      <p:sp>
        <p:nvSpPr>
          <p:cNvPr id="14" name="TextBox 10">
            <a:extLst>
              <a:ext uri="{FF2B5EF4-FFF2-40B4-BE49-F238E27FC236}">
                <a16:creationId xmlns:a16="http://schemas.microsoft.com/office/drawing/2014/main" id="{1778F438-80C4-3523-A804-468ECE5BFE11}"/>
              </a:ext>
            </a:extLst>
          </p:cNvPr>
          <p:cNvSpPr txBox="1"/>
          <p:nvPr/>
        </p:nvSpPr>
        <p:spPr>
          <a:xfrm>
            <a:off x="6835438" y="4605976"/>
            <a:ext cx="931693" cy="307777"/>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UG FFIE</a:t>
            </a:r>
          </a:p>
        </p:txBody>
      </p:sp>
      <p:sp>
        <p:nvSpPr>
          <p:cNvPr id="15" name="TextBox 10">
            <a:extLst>
              <a:ext uri="{FF2B5EF4-FFF2-40B4-BE49-F238E27FC236}">
                <a16:creationId xmlns:a16="http://schemas.microsoft.com/office/drawing/2014/main" id="{88FF466D-3A87-ADB0-912C-3E3E227B3AC3}"/>
              </a:ext>
            </a:extLst>
          </p:cNvPr>
          <p:cNvSpPr txBox="1"/>
          <p:nvPr/>
        </p:nvSpPr>
        <p:spPr>
          <a:xfrm>
            <a:off x="5119289" y="3632866"/>
            <a:ext cx="1175939" cy="307777"/>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Interventor</a:t>
            </a:r>
          </a:p>
        </p:txBody>
      </p:sp>
      <p:sp>
        <p:nvSpPr>
          <p:cNvPr id="16" name="TextBox 10">
            <a:extLst>
              <a:ext uri="{FF2B5EF4-FFF2-40B4-BE49-F238E27FC236}">
                <a16:creationId xmlns:a16="http://schemas.microsoft.com/office/drawing/2014/main" id="{010902D0-EF3B-9EE1-2D78-1342CCF79857}"/>
              </a:ext>
            </a:extLst>
          </p:cNvPr>
          <p:cNvSpPr txBox="1"/>
          <p:nvPr/>
        </p:nvSpPr>
        <p:spPr>
          <a:xfrm>
            <a:off x="7758236" y="1368660"/>
            <a:ext cx="3626192" cy="2246769"/>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1</a:t>
            </a:r>
            <a:r>
              <a:rPr lang="es-ES" sz="1400" b="1" dirty="0">
                <a:solidFill>
                  <a:srgbClr val="154A8A"/>
                </a:solidFill>
                <a:latin typeface="Arial" panose="020B0604020202020204" pitchFamily="34" charset="0"/>
                <a:cs typeface="Arial" panose="020B0604020202020204" pitchFamily="34" charset="0"/>
              </a:rPr>
              <a:t>. El contratista de obra, debe justificar por escrito al  interventor o Supervisor, según el caso, la necesidad  de la utilización de los ítems</a:t>
            </a:r>
            <a:r>
              <a:rPr lang="es-ES" sz="1400" dirty="0">
                <a:solidFill>
                  <a:srgbClr val="154A8A"/>
                </a:solidFill>
                <a:latin typeface="Arial" panose="020B0604020202020204" pitchFamily="34" charset="0"/>
                <a:cs typeface="Arial" panose="020B0604020202020204" pitchFamily="34" charset="0"/>
              </a:rPr>
              <a:t> NO PREVISTOS Y  CONTRACTUALES dentro del proyecto “FO-EP-12-02 Formato Análisis de precios unitarios”  </a:t>
            </a:r>
          </a:p>
          <a:p>
            <a:pPr lvl="0" algn="just">
              <a:defRPr/>
            </a:pPr>
            <a:r>
              <a:rPr lang="es-ES" sz="1400" dirty="0">
                <a:solidFill>
                  <a:srgbClr val="154A8A"/>
                </a:solidFill>
                <a:latin typeface="Arial" panose="020B0604020202020204" pitchFamily="34" charset="0"/>
                <a:cs typeface="Arial" panose="020B0604020202020204" pitchFamily="34" charset="0"/>
              </a:rPr>
              <a:t>Los ítems no previstos deben presentarse dentro de los tiempos estipulados en los CPC contractuales.</a:t>
            </a:r>
          </a:p>
        </p:txBody>
      </p:sp>
      <p:sp>
        <p:nvSpPr>
          <p:cNvPr id="17" name="object 13">
            <a:extLst>
              <a:ext uri="{FF2B5EF4-FFF2-40B4-BE49-F238E27FC236}">
                <a16:creationId xmlns:a16="http://schemas.microsoft.com/office/drawing/2014/main" id="{8BA1941D-26F7-1300-546F-76EF096CA579}"/>
              </a:ext>
            </a:extLst>
          </p:cNvPr>
          <p:cNvSpPr/>
          <p:nvPr/>
        </p:nvSpPr>
        <p:spPr>
          <a:xfrm>
            <a:off x="5428729" y="1566018"/>
            <a:ext cx="765192" cy="1050191"/>
          </a:xfrm>
          <a:prstGeom prst="rect">
            <a:avLst/>
          </a:prstGeom>
          <a:blipFill>
            <a:blip r:embed="rId6" cstate="print">
              <a:duotone>
                <a:prstClr val="black"/>
                <a:schemeClr val="accent1">
                  <a:tint val="45000"/>
                  <a:satMod val="400000"/>
                </a:schemeClr>
              </a:duotone>
            </a:blip>
            <a:stretch>
              <a:fillRect/>
            </a:stretch>
          </a:blipFill>
        </p:spPr>
        <p:txBody>
          <a:bodyPr wrap="square" lIns="0" tIns="0" rIns="0" bIns="0" rtlCol="0"/>
          <a:lstStyle/>
          <a:p>
            <a:endParaRPr dirty="0"/>
          </a:p>
        </p:txBody>
      </p:sp>
      <p:sp>
        <p:nvSpPr>
          <p:cNvPr id="18" name="TextBox 10">
            <a:extLst>
              <a:ext uri="{FF2B5EF4-FFF2-40B4-BE49-F238E27FC236}">
                <a16:creationId xmlns:a16="http://schemas.microsoft.com/office/drawing/2014/main" id="{589F7E27-470C-F8BC-BC24-FE63A88F53CD}"/>
              </a:ext>
            </a:extLst>
          </p:cNvPr>
          <p:cNvSpPr txBox="1"/>
          <p:nvPr/>
        </p:nvSpPr>
        <p:spPr>
          <a:xfrm>
            <a:off x="759901" y="1859602"/>
            <a:ext cx="3626192" cy="2677656"/>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2. El interventor o supervisor integral tiene la obligación de revisarlos,  aprobarlos (en caso de estar de acuerdo con su  necesidad de utilización, haciendo una descripción  de las consideraciones y causales que dieron  soporte a la decisión) y remitirlos al supervisor de la UG FFIE.</a:t>
            </a:r>
          </a:p>
          <a:p>
            <a:pPr lvl="0" algn="just">
              <a:defRPr/>
            </a:pPr>
            <a:r>
              <a:rPr lang="es-ES" sz="1400" b="1" dirty="0">
                <a:solidFill>
                  <a:srgbClr val="154A8A"/>
                </a:solidFill>
                <a:latin typeface="Arial" panose="020B0604020202020204" pitchFamily="34" charset="0"/>
                <a:cs typeface="Arial" panose="020B0604020202020204" pitchFamily="34" charset="0"/>
              </a:rPr>
              <a:t>La interventoría o supervisor integral debe velar que los ítems no previstos sean presentados en los tiempos establecidos </a:t>
            </a:r>
            <a:r>
              <a:rPr lang="es-ES" sz="1400" dirty="0">
                <a:solidFill>
                  <a:srgbClr val="154A8A"/>
                </a:solidFill>
                <a:latin typeface="Arial" panose="020B0604020202020204" pitchFamily="34" charset="0"/>
                <a:cs typeface="Arial" panose="020B0604020202020204" pitchFamily="34" charset="0"/>
              </a:rPr>
              <a:t>en los CPC, de lo contrario proceder a presentarlos ante la UG-FFIE.</a:t>
            </a:r>
          </a:p>
        </p:txBody>
      </p:sp>
      <p:sp>
        <p:nvSpPr>
          <p:cNvPr id="19" name="TextBox 10">
            <a:extLst>
              <a:ext uri="{FF2B5EF4-FFF2-40B4-BE49-F238E27FC236}">
                <a16:creationId xmlns:a16="http://schemas.microsoft.com/office/drawing/2014/main" id="{768AAA04-0D50-463B-BDCA-13733D224E89}"/>
              </a:ext>
            </a:extLst>
          </p:cNvPr>
          <p:cNvSpPr txBox="1"/>
          <p:nvPr/>
        </p:nvSpPr>
        <p:spPr>
          <a:xfrm>
            <a:off x="1371651" y="5120898"/>
            <a:ext cx="4695321" cy="954107"/>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3. </a:t>
            </a:r>
            <a:r>
              <a:rPr lang="es-ES" sz="1400" b="1" dirty="0">
                <a:solidFill>
                  <a:srgbClr val="154A8A"/>
                </a:solidFill>
                <a:latin typeface="Arial" panose="020B0604020202020204" pitchFamily="34" charset="0"/>
                <a:cs typeface="Arial" panose="020B0604020202020204" pitchFamily="34" charset="0"/>
              </a:rPr>
              <a:t>La UG FFIE hará la revisión correspondiente </a:t>
            </a:r>
            <a:r>
              <a:rPr lang="es-ES" sz="1400" dirty="0">
                <a:solidFill>
                  <a:srgbClr val="154A8A"/>
                </a:solidFill>
                <a:latin typeface="Arial" panose="020B0604020202020204" pitchFamily="34" charset="0"/>
                <a:cs typeface="Arial" panose="020B0604020202020204" pitchFamily="34" charset="0"/>
              </a:rPr>
              <a:t>y comunicará a la interventoría la aprobación o las observaciones de los precios y de los documentos soporte de los ítems presentados.</a:t>
            </a:r>
          </a:p>
        </p:txBody>
      </p:sp>
    </p:spTree>
    <p:extLst>
      <p:ext uri="{BB962C8B-B14F-4D97-AF65-F5344CB8AC3E}">
        <p14:creationId xmlns:p14="http://schemas.microsoft.com/office/powerpoint/2010/main" val="93504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9756D-D694-ACDA-2D43-A290E56E9BE4}"/>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62612E65-0EE4-0200-A993-EEE5D795ACBA}"/>
              </a:ext>
            </a:extLst>
          </p:cNvPr>
          <p:cNvSpPr txBox="1"/>
          <p:nvPr/>
        </p:nvSpPr>
        <p:spPr>
          <a:xfrm>
            <a:off x="3756078" y="431920"/>
            <a:ext cx="500692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u="sng" dirty="0">
                <a:solidFill>
                  <a:srgbClr val="243C84"/>
                </a:solidFill>
                <a:latin typeface="Arial Black" panose="020B0604020202020204" pitchFamily="34" charset="0"/>
                <a:cs typeface="Arial Black" panose="020B0604020202020204" pitchFamily="34" charset="0"/>
              </a:rPr>
              <a:t>REQUISITOS PARA SU PRESENTACIÓN Y APROBACIÓN</a:t>
            </a:r>
          </a:p>
        </p:txBody>
      </p:sp>
      <p:pic>
        <p:nvPicPr>
          <p:cNvPr id="2" name="Gráfico 1" descr="Insignia con relleno sólido">
            <a:extLst>
              <a:ext uri="{FF2B5EF4-FFF2-40B4-BE49-F238E27FC236}">
                <a16:creationId xmlns:a16="http://schemas.microsoft.com/office/drawing/2014/main" id="{BD63C052-2878-7B88-562E-BDFB99C9F8A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04886" y="522834"/>
            <a:ext cx="583537" cy="583537"/>
          </a:xfrm>
          <a:prstGeom prst="rect">
            <a:avLst/>
          </a:prstGeom>
        </p:spPr>
      </p:pic>
      <p:cxnSp>
        <p:nvCxnSpPr>
          <p:cNvPr id="4" name="Conector recto 3">
            <a:extLst>
              <a:ext uri="{FF2B5EF4-FFF2-40B4-BE49-F238E27FC236}">
                <a16:creationId xmlns:a16="http://schemas.microsoft.com/office/drawing/2014/main" id="{016C49FA-382D-38DB-7455-D55FACF6500D}"/>
              </a:ext>
            </a:extLst>
          </p:cNvPr>
          <p:cNvCxnSpPr>
            <a:cxnSpLocks/>
          </p:cNvCxnSpPr>
          <p:nvPr/>
        </p:nvCxnSpPr>
        <p:spPr>
          <a:xfrm>
            <a:off x="3570516" y="1098823"/>
            <a:ext cx="5114102"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11" name="TextBox 10">
            <a:extLst>
              <a:ext uri="{FF2B5EF4-FFF2-40B4-BE49-F238E27FC236}">
                <a16:creationId xmlns:a16="http://schemas.microsoft.com/office/drawing/2014/main" id="{7312ABB9-CAAC-E664-CFCA-E4B9993BF2D8}"/>
              </a:ext>
            </a:extLst>
          </p:cNvPr>
          <p:cNvSpPr txBox="1"/>
          <p:nvPr/>
        </p:nvSpPr>
        <p:spPr>
          <a:xfrm>
            <a:off x="1160388" y="1852221"/>
            <a:ext cx="9579992" cy="307777"/>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El ítem no debe coincidir ni tener ninguna equivalencia técnica con ninguno de los ítems contratados.</a:t>
            </a:r>
          </a:p>
        </p:txBody>
      </p:sp>
      <p:pic>
        <p:nvPicPr>
          <p:cNvPr id="7" name="Gráfico 6" descr="Marca de verificación con relleno sólido">
            <a:extLst>
              <a:ext uri="{FF2B5EF4-FFF2-40B4-BE49-F238E27FC236}">
                <a16:creationId xmlns:a16="http://schemas.microsoft.com/office/drawing/2014/main" id="{FCDA8A8C-83EE-4871-95A5-CB5836A5B80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75270" y="1813074"/>
            <a:ext cx="307777" cy="307777"/>
          </a:xfrm>
          <a:prstGeom prst="rect">
            <a:avLst/>
          </a:prstGeom>
        </p:spPr>
      </p:pic>
      <p:sp>
        <p:nvSpPr>
          <p:cNvPr id="8" name="TextBox 10">
            <a:extLst>
              <a:ext uri="{FF2B5EF4-FFF2-40B4-BE49-F238E27FC236}">
                <a16:creationId xmlns:a16="http://schemas.microsoft.com/office/drawing/2014/main" id="{C11AA45B-E226-4D77-A9C3-86B459A6F772}"/>
              </a:ext>
            </a:extLst>
          </p:cNvPr>
          <p:cNvSpPr txBox="1"/>
          <p:nvPr/>
        </p:nvSpPr>
        <p:spPr>
          <a:xfrm>
            <a:off x="1620143" y="2254391"/>
            <a:ext cx="9107125" cy="523220"/>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La solicitud de revisión de actividad no prevista debe contener la justificación de la necesidad y pertinencia de la actividad (diseños avalados, solicitudes del supervisor o la ETC, entre otros).</a:t>
            </a:r>
          </a:p>
        </p:txBody>
      </p:sp>
      <p:pic>
        <p:nvPicPr>
          <p:cNvPr id="9" name="Gráfico 8" descr="Marca de verificación con relleno sólido">
            <a:extLst>
              <a:ext uri="{FF2B5EF4-FFF2-40B4-BE49-F238E27FC236}">
                <a16:creationId xmlns:a16="http://schemas.microsoft.com/office/drawing/2014/main" id="{9E7AF6DE-18C0-46D1-8A8A-71E89136483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335022" y="2354940"/>
            <a:ext cx="307777" cy="307777"/>
          </a:xfrm>
          <a:prstGeom prst="rect">
            <a:avLst/>
          </a:prstGeom>
        </p:spPr>
      </p:pic>
      <p:sp>
        <p:nvSpPr>
          <p:cNvPr id="10" name="TextBox 10">
            <a:extLst>
              <a:ext uri="{FF2B5EF4-FFF2-40B4-BE49-F238E27FC236}">
                <a16:creationId xmlns:a16="http://schemas.microsoft.com/office/drawing/2014/main" id="{56ED292D-C3CD-495F-8AD1-FCF9E03CB0B0}"/>
              </a:ext>
            </a:extLst>
          </p:cNvPr>
          <p:cNvSpPr txBox="1"/>
          <p:nvPr/>
        </p:nvSpPr>
        <p:spPr>
          <a:xfrm>
            <a:off x="2183143" y="2911151"/>
            <a:ext cx="9107125" cy="307777"/>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Se deben anexar planos y/o esquemas para identificar el alcance de la actividad y su localización. </a:t>
            </a:r>
          </a:p>
        </p:txBody>
      </p:sp>
      <p:pic>
        <p:nvPicPr>
          <p:cNvPr id="12" name="Gráfico 11" descr="Marca de verificación con relleno sólido">
            <a:extLst>
              <a:ext uri="{FF2B5EF4-FFF2-40B4-BE49-F238E27FC236}">
                <a16:creationId xmlns:a16="http://schemas.microsoft.com/office/drawing/2014/main" id="{39949371-796B-41B9-9CB1-936519B7B6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900798" y="2896806"/>
            <a:ext cx="307777" cy="307777"/>
          </a:xfrm>
          <a:prstGeom prst="rect">
            <a:avLst/>
          </a:prstGeom>
        </p:spPr>
      </p:pic>
      <p:pic>
        <p:nvPicPr>
          <p:cNvPr id="13" name="Gráfico 12" descr="Marca de verificación con relleno sólido">
            <a:extLst>
              <a:ext uri="{FF2B5EF4-FFF2-40B4-BE49-F238E27FC236}">
                <a16:creationId xmlns:a16="http://schemas.microsoft.com/office/drawing/2014/main" id="{4860C345-AE2D-4675-846C-FB101AE653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325618" y="3331296"/>
            <a:ext cx="307777" cy="307777"/>
          </a:xfrm>
          <a:prstGeom prst="rect">
            <a:avLst/>
          </a:prstGeom>
        </p:spPr>
      </p:pic>
      <p:sp>
        <p:nvSpPr>
          <p:cNvPr id="14" name="TextBox 10">
            <a:extLst>
              <a:ext uri="{FF2B5EF4-FFF2-40B4-BE49-F238E27FC236}">
                <a16:creationId xmlns:a16="http://schemas.microsoft.com/office/drawing/2014/main" id="{716BD67F-BC4B-4BDB-8D6B-B45E72C124C9}"/>
              </a:ext>
            </a:extLst>
          </p:cNvPr>
          <p:cNvSpPr txBox="1"/>
          <p:nvPr/>
        </p:nvSpPr>
        <p:spPr>
          <a:xfrm>
            <a:off x="2633395" y="3272734"/>
            <a:ext cx="9107125" cy="738664"/>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El APU (Análisis de Precio Unitario) debe incluir la especificación técnica bajo la cual se soporta la actividad o ítem no previsto (Descripción, proceso constructivo, materiales, unidad de medida, forma de pago y transporte si requiere).</a:t>
            </a:r>
          </a:p>
        </p:txBody>
      </p:sp>
      <p:pic>
        <p:nvPicPr>
          <p:cNvPr id="15" name="Gráfico 14" descr="Marca de verificación con relleno sólido">
            <a:extLst>
              <a:ext uri="{FF2B5EF4-FFF2-40B4-BE49-F238E27FC236}">
                <a16:creationId xmlns:a16="http://schemas.microsoft.com/office/drawing/2014/main" id="{418D9646-F297-4181-8B90-D2C54384BAE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916669" y="4065204"/>
            <a:ext cx="307777" cy="307777"/>
          </a:xfrm>
          <a:prstGeom prst="rect">
            <a:avLst/>
          </a:prstGeom>
        </p:spPr>
      </p:pic>
      <p:pic>
        <p:nvPicPr>
          <p:cNvPr id="16" name="Gráfico 15" descr="Marca de verificación con relleno sólido">
            <a:extLst>
              <a:ext uri="{FF2B5EF4-FFF2-40B4-BE49-F238E27FC236}">
                <a16:creationId xmlns:a16="http://schemas.microsoft.com/office/drawing/2014/main" id="{0CD43AA9-F70C-4B0F-96AB-B8C46B24BC0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337065" y="4649435"/>
            <a:ext cx="307777" cy="307777"/>
          </a:xfrm>
          <a:prstGeom prst="rect">
            <a:avLst/>
          </a:prstGeom>
        </p:spPr>
      </p:pic>
      <p:pic>
        <p:nvPicPr>
          <p:cNvPr id="17" name="Gráfico 16" descr="Marca de verificación con relleno sólido">
            <a:extLst>
              <a:ext uri="{FF2B5EF4-FFF2-40B4-BE49-F238E27FC236}">
                <a16:creationId xmlns:a16="http://schemas.microsoft.com/office/drawing/2014/main" id="{6E508FB9-EEA4-4FC1-9E53-215C7A00CA7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75270" y="5266486"/>
            <a:ext cx="307777" cy="307777"/>
          </a:xfrm>
          <a:prstGeom prst="rect">
            <a:avLst/>
          </a:prstGeom>
        </p:spPr>
      </p:pic>
      <p:sp>
        <p:nvSpPr>
          <p:cNvPr id="19" name="TextBox 10">
            <a:extLst>
              <a:ext uri="{FF2B5EF4-FFF2-40B4-BE49-F238E27FC236}">
                <a16:creationId xmlns:a16="http://schemas.microsoft.com/office/drawing/2014/main" id="{004CB78F-D861-40F6-8DA6-54360495014C}"/>
              </a:ext>
            </a:extLst>
          </p:cNvPr>
          <p:cNvSpPr txBox="1"/>
          <p:nvPr/>
        </p:nvSpPr>
        <p:spPr>
          <a:xfrm>
            <a:off x="2208575" y="3995954"/>
            <a:ext cx="9107125" cy="523220"/>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Se debe presentar el APU (Análisis de Precio Unitario) en formato PDF y en Excel, el cual debe incluir todos los elementos que lo soportan (Herramienta menor y equipo; Materiales; Mano de obra y transporte).</a:t>
            </a:r>
          </a:p>
        </p:txBody>
      </p:sp>
      <p:sp>
        <p:nvSpPr>
          <p:cNvPr id="20" name="TextBox 10">
            <a:extLst>
              <a:ext uri="{FF2B5EF4-FFF2-40B4-BE49-F238E27FC236}">
                <a16:creationId xmlns:a16="http://schemas.microsoft.com/office/drawing/2014/main" id="{20C1D441-EC13-4067-A083-2A99F7F13303}"/>
              </a:ext>
            </a:extLst>
          </p:cNvPr>
          <p:cNvSpPr txBox="1"/>
          <p:nvPr/>
        </p:nvSpPr>
        <p:spPr>
          <a:xfrm>
            <a:off x="1620143" y="4548920"/>
            <a:ext cx="9107125" cy="523220"/>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El APU debe estar firmado por parte del contratista de obra y la interventoría y con el aval por parte de la Supervisión del Contrato (Coordinación regional o Supervisión integral).</a:t>
            </a:r>
          </a:p>
        </p:txBody>
      </p:sp>
      <p:sp>
        <p:nvSpPr>
          <p:cNvPr id="21" name="TextBox 10">
            <a:extLst>
              <a:ext uri="{FF2B5EF4-FFF2-40B4-BE49-F238E27FC236}">
                <a16:creationId xmlns:a16="http://schemas.microsoft.com/office/drawing/2014/main" id="{53576CB5-FA48-4B64-B0CA-33819500E526}"/>
              </a:ext>
            </a:extLst>
          </p:cNvPr>
          <p:cNvSpPr txBox="1"/>
          <p:nvPr/>
        </p:nvSpPr>
        <p:spPr>
          <a:xfrm>
            <a:off x="1201470" y="5172655"/>
            <a:ext cx="9107125" cy="738664"/>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El APU debe contener todos los cálculos detallados pertinentes que sustenten los rendimientos de los insumos y mano de obra que componen el ítem no previsto, junto con las fichas técnicas, los planos o esquemas de soporte.</a:t>
            </a:r>
          </a:p>
        </p:txBody>
      </p:sp>
    </p:spTree>
    <p:extLst>
      <p:ext uri="{BB962C8B-B14F-4D97-AF65-F5344CB8AC3E}">
        <p14:creationId xmlns:p14="http://schemas.microsoft.com/office/powerpoint/2010/main" val="4189826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9756D-D694-ACDA-2D43-A290E56E9BE4}"/>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62612E65-0EE4-0200-A993-EEE5D795ACBA}"/>
              </a:ext>
            </a:extLst>
          </p:cNvPr>
          <p:cNvSpPr txBox="1"/>
          <p:nvPr/>
        </p:nvSpPr>
        <p:spPr>
          <a:xfrm>
            <a:off x="3756078" y="431920"/>
            <a:ext cx="500692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u="sng" dirty="0">
                <a:solidFill>
                  <a:srgbClr val="243C84"/>
                </a:solidFill>
                <a:latin typeface="Arial Black" panose="020B0604020202020204" pitchFamily="34" charset="0"/>
                <a:cs typeface="Arial Black" panose="020B0604020202020204" pitchFamily="34" charset="0"/>
              </a:rPr>
              <a:t>REQUISITOS PARA SU PRESENTACIÓN Y APROBACIÓN</a:t>
            </a:r>
          </a:p>
        </p:txBody>
      </p:sp>
      <p:pic>
        <p:nvPicPr>
          <p:cNvPr id="2" name="Gráfico 1" descr="Insignia con relleno sólido">
            <a:extLst>
              <a:ext uri="{FF2B5EF4-FFF2-40B4-BE49-F238E27FC236}">
                <a16:creationId xmlns:a16="http://schemas.microsoft.com/office/drawing/2014/main" id="{BD63C052-2878-7B88-562E-BDFB99C9F8A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04886" y="522834"/>
            <a:ext cx="583537" cy="583537"/>
          </a:xfrm>
          <a:prstGeom prst="rect">
            <a:avLst/>
          </a:prstGeom>
        </p:spPr>
      </p:pic>
      <p:cxnSp>
        <p:nvCxnSpPr>
          <p:cNvPr id="4" name="Conector recto 3">
            <a:extLst>
              <a:ext uri="{FF2B5EF4-FFF2-40B4-BE49-F238E27FC236}">
                <a16:creationId xmlns:a16="http://schemas.microsoft.com/office/drawing/2014/main" id="{016C49FA-382D-38DB-7455-D55FACF6500D}"/>
              </a:ext>
            </a:extLst>
          </p:cNvPr>
          <p:cNvCxnSpPr>
            <a:cxnSpLocks/>
          </p:cNvCxnSpPr>
          <p:nvPr/>
        </p:nvCxnSpPr>
        <p:spPr>
          <a:xfrm>
            <a:off x="3570516" y="1098823"/>
            <a:ext cx="5114102"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11" name="TextBox 10">
            <a:extLst>
              <a:ext uri="{FF2B5EF4-FFF2-40B4-BE49-F238E27FC236}">
                <a16:creationId xmlns:a16="http://schemas.microsoft.com/office/drawing/2014/main" id="{7312ABB9-CAAC-E664-CFCA-E4B9993BF2D8}"/>
              </a:ext>
            </a:extLst>
          </p:cNvPr>
          <p:cNvSpPr txBox="1"/>
          <p:nvPr/>
        </p:nvSpPr>
        <p:spPr>
          <a:xfrm>
            <a:off x="1167973" y="1544997"/>
            <a:ext cx="9579992" cy="738664"/>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Se debe presentar tabla de análisis de mano de obra con el soporte del factor prestacional según normatividad vigente y análisis de cuadrillas por especialidad, de acuerdo con los porcentajes establecidos por </a:t>
            </a:r>
            <a:r>
              <a:rPr lang="es-ES" sz="1400" dirty="0" err="1">
                <a:solidFill>
                  <a:srgbClr val="154A8A"/>
                </a:solidFill>
                <a:latin typeface="Arial" panose="020B0604020202020204" pitchFamily="34" charset="0"/>
                <a:cs typeface="Arial" panose="020B0604020202020204" pitchFamily="34" charset="0"/>
              </a:rPr>
              <a:t>Construdata</a:t>
            </a:r>
            <a:r>
              <a:rPr lang="es-ES" sz="1400" dirty="0">
                <a:solidFill>
                  <a:srgbClr val="154A8A"/>
                </a:solidFill>
                <a:latin typeface="Arial" panose="020B0604020202020204" pitchFamily="34" charset="0"/>
                <a:cs typeface="Arial" panose="020B0604020202020204" pitchFamily="34" charset="0"/>
              </a:rPr>
              <a:t> (referencia principal).</a:t>
            </a:r>
          </a:p>
        </p:txBody>
      </p:sp>
      <p:pic>
        <p:nvPicPr>
          <p:cNvPr id="7" name="Gráfico 6" descr="Marca de verificación con relleno sólido">
            <a:extLst>
              <a:ext uri="{FF2B5EF4-FFF2-40B4-BE49-F238E27FC236}">
                <a16:creationId xmlns:a16="http://schemas.microsoft.com/office/drawing/2014/main" id="{FCDA8A8C-83EE-4871-95A5-CB5836A5B80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75270" y="1576750"/>
            <a:ext cx="307777" cy="307777"/>
          </a:xfrm>
          <a:prstGeom prst="rect">
            <a:avLst/>
          </a:prstGeom>
        </p:spPr>
      </p:pic>
      <p:sp>
        <p:nvSpPr>
          <p:cNvPr id="8" name="TextBox 10">
            <a:extLst>
              <a:ext uri="{FF2B5EF4-FFF2-40B4-BE49-F238E27FC236}">
                <a16:creationId xmlns:a16="http://schemas.microsoft.com/office/drawing/2014/main" id="{C11AA45B-E226-4D77-A9C3-86B459A6F772}"/>
              </a:ext>
            </a:extLst>
          </p:cNvPr>
          <p:cNvSpPr txBox="1"/>
          <p:nvPr/>
        </p:nvSpPr>
        <p:spPr>
          <a:xfrm>
            <a:off x="1620143" y="2254391"/>
            <a:ext cx="9670125" cy="738664"/>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El APU (Análisis de Precio Unitario) debe contener el cuadro comparativo con un mínimo de tres cotizaciones (en PDF), que soporten el valor unitario de los insumos. La UG FFIE, verificará que las cotizaciones presentadas obedezcan a los precios de mercado, para lo cual, se seleccionará la cotización de menor valor. </a:t>
            </a:r>
          </a:p>
        </p:txBody>
      </p:sp>
      <p:pic>
        <p:nvPicPr>
          <p:cNvPr id="9" name="Gráfico 8" descr="Marca de verificación con relleno sólido">
            <a:extLst>
              <a:ext uri="{FF2B5EF4-FFF2-40B4-BE49-F238E27FC236}">
                <a16:creationId xmlns:a16="http://schemas.microsoft.com/office/drawing/2014/main" id="{9E7AF6DE-18C0-46D1-8A8A-71E89136483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378443" y="2254391"/>
            <a:ext cx="307777" cy="307777"/>
          </a:xfrm>
          <a:prstGeom prst="rect">
            <a:avLst/>
          </a:prstGeom>
        </p:spPr>
      </p:pic>
      <p:sp>
        <p:nvSpPr>
          <p:cNvPr id="10" name="TextBox 10">
            <a:extLst>
              <a:ext uri="{FF2B5EF4-FFF2-40B4-BE49-F238E27FC236}">
                <a16:creationId xmlns:a16="http://schemas.microsoft.com/office/drawing/2014/main" id="{56ED292D-C3CD-495F-8AD1-FCF9E03CB0B0}"/>
              </a:ext>
            </a:extLst>
          </p:cNvPr>
          <p:cNvSpPr txBox="1"/>
          <p:nvPr/>
        </p:nvSpPr>
        <p:spPr>
          <a:xfrm>
            <a:off x="2183143" y="3031469"/>
            <a:ext cx="9785872" cy="307777"/>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Las cotizaciones aportadas deben de aclarar si está incluido o no el IVA y además el valor del transporte si es necesario.</a:t>
            </a:r>
          </a:p>
        </p:txBody>
      </p:sp>
      <p:pic>
        <p:nvPicPr>
          <p:cNvPr id="12" name="Gráfico 11" descr="Marca de verificación con relleno sólido">
            <a:extLst>
              <a:ext uri="{FF2B5EF4-FFF2-40B4-BE49-F238E27FC236}">
                <a16:creationId xmlns:a16="http://schemas.microsoft.com/office/drawing/2014/main" id="{39949371-796B-41B9-9CB1-936519B7B6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900798" y="3017124"/>
            <a:ext cx="307777" cy="307777"/>
          </a:xfrm>
          <a:prstGeom prst="rect">
            <a:avLst/>
          </a:prstGeom>
        </p:spPr>
      </p:pic>
      <p:pic>
        <p:nvPicPr>
          <p:cNvPr id="13" name="Gráfico 12" descr="Marca de verificación con relleno sólido">
            <a:extLst>
              <a:ext uri="{FF2B5EF4-FFF2-40B4-BE49-F238E27FC236}">
                <a16:creationId xmlns:a16="http://schemas.microsoft.com/office/drawing/2014/main" id="{4860C345-AE2D-4675-846C-FB101AE653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019315" y="3397733"/>
            <a:ext cx="320994" cy="307777"/>
          </a:xfrm>
          <a:prstGeom prst="rect">
            <a:avLst/>
          </a:prstGeom>
        </p:spPr>
      </p:pic>
      <p:sp>
        <p:nvSpPr>
          <p:cNvPr id="14" name="TextBox 10">
            <a:extLst>
              <a:ext uri="{FF2B5EF4-FFF2-40B4-BE49-F238E27FC236}">
                <a16:creationId xmlns:a16="http://schemas.microsoft.com/office/drawing/2014/main" id="{716BD67F-BC4B-4BDB-8D6B-B45E72C124C9}"/>
              </a:ext>
            </a:extLst>
          </p:cNvPr>
          <p:cNvSpPr txBox="1"/>
          <p:nvPr/>
        </p:nvSpPr>
        <p:spPr>
          <a:xfrm>
            <a:off x="2254240" y="3377660"/>
            <a:ext cx="9498206" cy="954107"/>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Para la aprobación de los ítems no previstos por parte del interventor/supervisor, que no se  encuentren en la lista de precios de referencia de la IG FFIE se deben utilizar los precios actuales del mercado a la fecha de su presentación para cada uno de los componentes e insumos, los  cuales también deberán ser presentados a la UG FFIE, quien podrá objetarlos.</a:t>
            </a:r>
          </a:p>
        </p:txBody>
      </p:sp>
      <p:pic>
        <p:nvPicPr>
          <p:cNvPr id="15" name="Gráfico 14" descr="Marca de verificación con relleno sólido">
            <a:extLst>
              <a:ext uri="{FF2B5EF4-FFF2-40B4-BE49-F238E27FC236}">
                <a16:creationId xmlns:a16="http://schemas.microsoft.com/office/drawing/2014/main" id="{418D9646-F297-4181-8B90-D2C54384BAE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450000" y="4417967"/>
            <a:ext cx="307777" cy="307777"/>
          </a:xfrm>
          <a:prstGeom prst="rect">
            <a:avLst/>
          </a:prstGeom>
        </p:spPr>
      </p:pic>
      <p:pic>
        <p:nvPicPr>
          <p:cNvPr id="16" name="Gráfico 15" descr="Marca de verificación con relleno sólido">
            <a:extLst>
              <a:ext uri="{FF2B5EF4-FFF2-40B4-BE49-F238E27FC236}">
                <a16:creationId xmlns:a16="http://schemas.microsoft.com/office/drawing/2014/main" id="{0CD43AA9-F70C-4B0F-96AB-B8C46B24BC0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31411" y="5188916"/>
            <a:ext cx="307777" cy="307777"/>
          </a:xfrm>
          <a:prstGeom prst="rect">
            <a:avLst/>
          </a:prstGeom>
        </p:spPr>
      </p:pic>
      <p:sp>
        <p:nvSpPr>
          <p:cNvPr id="19" name="TextBox 10">
            <a:extLst>
              <a:ext uri="{FF2B5EF4-FFF2-40B4-BE49-F238E27FC236}">
                <a16:creationId xmlns:a16="http://schemas.microsoft.com/office/drawing/2014/main" id="{004CB78F-D861-40F6-8DA6-54360495014C}"/>
              </a:ext>
            </a:extLst>
          </p:cNvPr>
          <p:cNvSpPr txBox="1"/>
          <p:nvPr/>
        </p:nvSpPr>
        <p:spPr>
          <a:xfrm>
            <a:off x="1738560" y="4370181"/>
            <a:ext cx="9561718" cy="738664"/>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Para los ítems que estén incluidos en la lista de precios de referencia de la UG FFIE y que deban incluirse como No Previstos en el contrato, no será necesario desglosarlos en el formato. Sin embargo, si debe presentarse el APU para tener el soporte del NP incorporado.</a:t>
            </a:r>
          </a:p>
        </p:txBody>
      </p:sp>
      <p:sp>
        <p:nvSpPr>
          <p:cNvPr id="20" name="TextBox 10">
            <a:extLst>
              <a:ext uri="{FF2B5EF4-FFF2-40B4-BE49-F238E27FC236}">
                <a16:creationId xmlns:a16="http://schemas.microsoft.com/office/drawing/2014/main" id="{20C1D441-EC13-4067-A083-2A99F7F13303}"/>
              </a:ext>
            </a:extLst>
          </p:cNvPr>
          <p:cNvSpPr txBox="1"/>
          <p:nvPr/>
        </p:nvSpPr>
        <p:spPr>
          <a:xfrm>
            <a:off x="1167973" y="5127361"/>
            <a:ext cx="9670125" cy="738664"/>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Para aquellos casos en que el estudio de mercado determine que el grado de especificidad del insumo solo permite contar con un único proveedor de este, la interventoría deberá validar tal información presentando todos los soportes a que haya lugar, lo cual deberá estar inmerso dentro de los anexos del APU.</a:t>
            </a:r>
          </a:p>
        </p:txBody>
      </p:sp>
    </p:spTree>
    <p:extLst>
      <p:ext uri="{BB962C8B-B14F-4D97-AF65-F5344CB8AC3E}">
        <p14:creationId xmlns:p14="http://schemas.microsoft.com/office/powerpoint/2010/main" val="3484346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9756D-D694-ACDA-2D43-A290E56E9BE4}"/>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62612E65-0EE4-0200-A993-EEE5D795ACBA}"/>
              </a:ext>
            </a:extLst>
          </p:cNvPr>
          <p:cNvSpPr txBox="1"/>
          <p:nvPr/>
        </p:nvSpPr>
        <p:spPr>
          <a:xfrm>
            <a:off x="3822249" y="434874"/>
            <a:ext cx="454750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u="sng" dirty="0">
                <a:solidFill>
                  <a:srgbClr val="243C84"/>
                </a:solidFill>
                <a:latin typeface="Arial Black" panose="020B0604020202020204" pitchFamily="34" charset="0"/>
                <a:cs typeface="Arial Black" panose="020B0604020202020204" pitchFamily="34" charset="0"/>
              </a:rPr>
              <a:t>DOCUMENTACIÓN E INFORMACIÓN REQUERIDA</a:t>
            </a:r>
          </a:p>
        </p:txBody>
      </p:sp>
      <p:pic>
        <p:nvPicPr>
          <p:cNvPr id="2" name="Gráfico 1" descr="Insignia con relleno sólido">
            <a:extLst>
              <a:ext uri="{FF2B5EF4-FFF2-40B4-BE49-F238E27FC236}">
                <a16:creationId xmlns:a16="http://schemas.microsoft.com/office/drawing/2014/main" id="{BD63C052-2878-7B88-562E-BDFB99C9F8A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04886" y="522834"/>
            <a:ext cx="583537" cy="583537"/>
          </a:xfrm>
          <a:prstGeom prst="rect">
            <a:avLst/>
          </a:prstGeom>
        </p:spPr>
      </p:pic>
      <p:cxnSp>
        <p:nvCxnSpPr>
          <p:cNvPr id="4" name="Conector recto 3">
            <a:extLst>
              <a:ext uri="{FF2B5EF4-FFF2-40B4-BE49-F238E27FC236}">
                <a16:creationId xmlns:a16="http://schemas.microsoft.com/office/drawing/2014/main" id="{016C49FA-382D-38DB-7455-D55FACF6500D}"/>
              </a:ext>
            </a:extLst>
          </p:cNvPr>
          <p:cNvCxnSpPr>
            <a:cxnSpLocks/>
          </p:cNvCxnSpPr>
          <p:nvPr/>
        </p:nvCxnSpPr>
        <p:spPr>
          <a:xfrm>
            <a:off x="3570516" y="1098823"/>
            <a:ext cx="5114102"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11" name="TextBox 10">
            <a:extLst>
              <a:ext uri="{FF2B5EF4-FFF2-40B4-BE49-F238E27FC236}">
                <a16:creationId xmlns:a16="http://schemas.microsoft.com/office/drawing/2014/main" id="{7312ABB9-CAAC-E664-CFCA-E4B9993BF2D8}"/>
              </a:ext>
            </a:extLst>
          </p:cNvPr>
          <p:cNvSpPr txBox="1"/>
          <p:nvPr/>
        </p:nvSpPr>
        <p:spPr>
          <a:xfrm>
            <a:off x="833129" y="1727090"/>
            <a:ext cx="2564589" cy="307138"/>
          </a:xfrm>
          <a:prstGeom prst="rect">
            <a:avLst/>
          </a:prstGeom>
          <a:noFill/>
        </p:spPr>
        <p:txBody>
          <a:bodyPr wrap="square" rtlCol="0">
            <a:spAutoFit/>
          </a:bodyPr>
          <a:lstStyle/>
          <a:p>
            <a:pPr lvl="0" algn="just">
              <a:defRPr/>
            </a:pPr>
            <a:r>
              <a:rPr lang="es-ES" sz="1400" b="1" dirty="0">
                <a:solidFill>
                  <a:srgbClr val="154A8A"/>
                </a:solidFill>
                <a:latin typeface="Arial" panose="020B0604020202020204" pitchFamily="34" charset="0"/>
                <a:cs typeface="Arial" panose="020B0604020202020204" pitchFamily="34" charset="0"/>
              </a:rPr>
              <a:t>JUSTIFICACIÓN TÉCNICA</a:t>
            </a:r>
          </a:p>
        </p:txBody>
      </p:sp>
      <p:pic>
        <p:nvPicPr>
          <p:cNvPr id="7" name="Gráfico 6" descr="Lista de comprobación con relleno sólido">
            <a:extLst>
              <a:ext uri="{FF2B5EF4-FFF2-40B4-BE49-F238E27FC236}">
                <a16:creationId xmlns:a16="http://schemas.microsoft.com/office/drawing/2014/main" id="{FCDA8A8C-83EE-4871-95A5-CB5836A5B80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48011" y="1726451"/>
            <a:ext cx="307777" cy="307777"/>
          </a:xfrm>
          <a:prstGeom prst="rect">
            <a:avLst/>
          </a:prstGeom>
        </p:spPr>
      </p:pic>
      <p:sp>
        <p:nvSpPr>
          <p:cNvPr id="8" name="TextBox 10">
            <a:extLst>
              <a:ext uri="{FF2B5EF4-FFF2-40B4-BE49-F238E27FC236}">
                <a16:creationId xmlns:a16="http://schemas.microsoft.com/office/drawing/2014/main" id="{C11AA45B-E226-4D77-A9C3-86B459A6F772}"/>
              </a:ext>
            </a:extLst>
          </p:cNvPr>
          <p:cNvSpPr txBox="1"/>
          <p:nvPr/>
        </p:nvSpPr>
        <p:spPr>
          <a:xfrm>
            <a:off x="772657" y="2215890"/>
            <a:ext cx="10709819" cy="3754874"/>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Debe contener como mínimo:</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r>
              <a:rPr lang="es-ES" sz="1400" dirty="0">
                <a:solidFill>
                  <a:srgbClr val="154A8A"/>
                </a:solidFill>
                <a:latin typeface="Arial" panose="020B0604020202020204" pitchFamily="34" charset="0"/>
                <a:cs typeface="Arial" panose="020B0604020202020204" pitchFamily="34" charset="0"/>
              </a:rPr>
              <a:t>Razón por la que se requiere el ítem, incluir (si es el caso) el requerimiento contractual, la solicitud de la entidad territorial, el resultado de algún estudio técnico y/o la apropiación de diseños en la que el especialista haya identificado la necesidad, etc.</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r>
              <a:rPr lang="es-ES" sz="1400" dirty="0">
                <a:solidFill>
                  <a:srgbClr val="154A8A"/>
                </a:solidFill>
                <a:latin typeface="Arial" panose="020B0604020202020204" pitchFamily="34" charset="0"/>
                <a:cs typeface="Arial" panose="020B0604020202020204" pitchFamily="34" charset="0"/>
              </a:rPr>
              <a:t>Especificar que, si reemplaza o no un ítem contractual, soportar las razones por las cuales se requiere esta modificación (costo beneficio, diseños, condiciones particularidades de la zona, entre otros).</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r>
              <a:rPr lang="es-ES" sz="1400" dirty="0">
                <a:solidFill>
                  <a:srgbClr val="154A8A"/>
                </a:solidFill>
                <a:latin typeface="Arial" panose="020B0604020202020204" pitchFamily="34" charset="0"/>
                <a:cs typeface="Arial" panose="020B0604020202020204" pitchFamily="34" charset="0"/>
              </a:rPr>
              <a:t>Anexar los planos o esquemas que evidencien el alcance de la actividad y su localización.</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r>
              <a:rPr lang="es-ES" sz="1400" dirty="0">
                <a:solidFill>
                  <a:srgbClr val="154A8A"/>
                </a:solidFill>
                <a:latin typeface="Arial" panose="020B0604020202020204" pitchFamily="34" charset="0"/>
                <a:cs typeface="Arial" panose="020B0604020202020204" pitchFamily="34" charset="0"/>
              </a:rPr>
              <a:t>Si el ítem se deriva de revisiones y/o trámites anteriores enunciar y anexar los documentos soporte para verificar y tener en cuenta la trazabilidad.</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r>
              <a:rPr lang="es-ES" sz="1400" dirty="0">
                <a:solidFill>
                  <a:srgbClr val="154A8A"/>
                </a:solidFill>
                <a:latin typeface="Arial" panose="020B0604020202020204" pitchFamily="34" charset="0"/>
                <a:cs typeface="Arial" panose="020B0604020202020204" pitchFamily="34" charset="0"/>
              </a:rPr>
              <a:t>Se deben especificar las normas que regulan la actividad a incluir.</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r>
              <a:rPr lang="es-ES" sz="1400" dirty="0">
                <a:solidFill>
                  <a:srgbClr val="154A8A"/>
                </a:solidFill>
                <a:latin typeface="Arial" panose="020B0604020202020204" pitchFamily="34" charset="0"/>
                <a:cs typeface="Arial" panose="020B0604020202020204" pitchFamily="34" charset="0"/>
              </a:rPr>
              <a:t>Se debe referenciar con claridad el origen de los precios incorporados, en caso de ser cotizaciones, deben anexarse. Cuando se trate de un precio de referencia del listado de precios de la UG FFIE, debe hacerse dicha mención.</a:t>
            </a:r>
          </a:p>
        </p:txBody>
      </p:sp>
    </p:spTree>
    <p:extLst>
      <p:ext uri="{BB962C8B-B14F-4D97-AF65-F5344CB8AC3E}">
        <p14:creationId xmlns:p14="http://schemas.microsoft.com/office/powerpoint/2010/main" val="1716550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9756D-D694-ACDA-2D43-A290E56E9BE4}"/>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62612E65-0EE4-0200-A993-EEE5D795ACBA}"/>
              </a:ext>
            </a:extLst>
          </p:cNvPr>
          <p:cNvSpPr txBox="1"/>
          <p:nvPr/>
        </p:nvSpPr>
        <p:spPr>
          <a:xfrm>
            <a:off x="3822249" y="434874"/>
            <a:ext cx="454750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u="sng" dirty="0">
                <a:solidFill>
                  <a:srgbClr val="243C84"/>
                </a:solidFill>
                <a:latin typeface="Arial Black" panose="020B0604020202020204" pitchFamily="34" charset="0"/>
                <a:cs typeface="Arial Black" panose="020B0604020202020204" pitchFamily="34" charset="0"/>
              </a:rPr>
              <a:t>DOCUMENTACIÓN E INFORMACIÓN REQUERIDA</a:t>
            </a:r>
          </a:p>
        </p:txBody>
      </p:sp>
      <p:pic>
        <p:nvPicPr>
          <p:cNvPr id="2" name="Gráfico 1" descr="Insignia con relleno sólido">
            <a:extLst>
              <a:ext uri="{FF2B5EF4-FFF2-40B4-BE49-F238E27FC236}">
                <a16:creationId xmlns:a16="http://schemas.microsoft.com/office/drawing/2014/main" id="{BD63C052-2878-7B88-562E-BDFB99C9F8A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04886" y="522834"/>
            <a:ext cx="583537" cy="583537"/>
          </a:xfrm>
          <a:prstGeom prst="rect">
            <a:avLst/>
          </a:prstGeom>
        </p:spPr>
      </p:pic>
      <p:cxnSp>
        <p:nvCxnSpPr>
          <p:cNvPr id="4" name="Conector recto 3">
            <a:extLst>
              <a:ext uri="{FF2B5EF4-FFF2-40B4-BE49-F238E27FC236}">
                <a16:creationId xmlns:a16="http://schemas.microsoft.com/office/drawing/2014/main" id="{016C49FA-382D-38DB-7455-D55FACF6500D}"/>
              </a:ext>
            </a:extLst>
          </p:cNvPr>
          <p:cNvCxnSpPr>
            <a:cxnSpLocks/>
          </p:cNvCxnSpPr>
          <p:nvPr/>
        </p:nvCxnSpPr>
        <p:spPr>
          <a:xfrm>
            <a:off x="3570516" y="1098823"/>
            <a:ext cx="5114102"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11" name="TextBox 10">
            <a:extLst>
              <a:ext uri="{FF2B5EF4-FFF2-40B4-BE49-F238E27FC236}">
                <a16:creationId xmlns:a16="http://schemas.microsoft.com/office/drawing/2014/main" id="{7312ABB9-CAAC-E664-CFCA-E4B9993BF2D8}"/>
              </a:ext>
            </a:extLst>
          </p:cNvPr>
          <p:cNvSpPr txBox="1"/>
          <p:nvPr/>
        </p:nvSpPr>
        <p:spPr>
          <a:xfrm>
            <a:off x="833129" y="1727090"/>
            <a:ext cx="5654298" cy="307777"/>
          </a:xfrm>
          <a:prstGeom prst="rect">
            <a:avLst/>
          </a:prstGeom>
          <a:noFill/>
        </p:spPr>
        <p:txBody>
          <a:bodyPr wrap="square" rtlCol="0">
            <a:spAutoFit/>
          </a:bodyPr>
          <a:lstStyle/>
          <a:p>
            <a:pPr lvl="0" algn="just">
              <a:defRPr/>
            </a:pPr>
            <a:r>
              <a:rPr lang="es-ES" sz="1400" b="1" dirty="0">
                <a:solidFill>
                  <a:srgbClr val="154A8A"/>
                </a:solidFill>
                <a:latin typeface="Arial" panose="020B0604020202020204" pitchFamily="34" charset="0"/>
                <a:cs typeface="Arial" panose="020B0604020202020204" pitchFamily="34" charset="0"/>
              </a:rPr>
              <a:t>EJEMPLOS JUSTIFICACIÓN TÉCNICA</a:t>
            </a:r>
          </a:p>
        </p:txBody>
      </p:sp>
      <p:pic>
        <p:nvPicPr>
          <p:cNvPr id="7" name="Gráfico 6" descr="Lista de comprobación con relleno sólido">
            <a:extLst>
              <a:ext uri="{FF2B5EF4-FFF2-40B4-BE49-F238E27FC236}">
                <a16:creationId xmlns:a16="http://schemas.microsoft.com/office/drawing/2014/main" id="{FCDA8A8C-83EE-4871-95A5-CB5836A5B80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48011" y="1726451"/>
            <a:ext cx="307777" cy="307777"/>
          </a:xfrm>
          <a:prstGeom prst="rect">
            <a:avLst/>
          </a:prstGeom>
        </p:spPr>
      </p:pic>
      <p:sp>
        <p:nvSpPr>
          <p:cNvPr id="8" name="TextBox 10">
            <a:extLst>
              <a:ext uri="{FF2B5EF4-FFF2-40B4-BE49-F238E27FC236}">
                <a16:creationId xmlns:a16="http://schemas.microsoft.com/office/drawing/2014/main" id="{C11AA45B-E226-4D77-A9C3-86B459A6F772}"/>
              </a:ext>
            </a:extLst>
          </p:cNvPr>
          <p:cNvSpPr txBox="1"/>
          <p:nvPr/>
        </p:nvSpPr>
        <p:spPr>
          <a:xfrm>
            <a:off x="772657" y="2215890"/>
            <a:ext cx="10709819" cy="3785652"/>
          </a:xfrm>
          <a:prstGeom prst="rect">
            <a:avLst/>
          </a:prstGeom>
          <a:noFill/>
        </p:spPr>
        <p:txBody>
          <a:bodyPr wrap="square" rtlCol="0">
            <a:spAutoFit/>
          </a:bodyPr>
          <a:lstStyle/>
          <a:p>
            <a:pPr algn="just"/>
            <a:r>
              <a:rPr lang="es-MX" sz="1200" b="1" dirty="0">
                <a:solidFill>
                  <a:srgbClr val="154A8A"/>
                </a:solidFill>
              </a:rPr>
              <a:t>SUMINISTRO E INSTALACIÓN DE CANAL TIPO AMAZONAS (INCLUYE TODO LO NECESARIO PARA SU CORRECTA INSTALACIÓN)</a:t>
            </a:r>
          </a:p>
          <a:p>
            <a:pPr algn="just"/>
            <a:endParaRPr lang="es-MX" sz="1200" dirty="0">
              <a:solidFill>
                <a:srgbClr val="154A8A"/>
              </a:solidFill>
            </a:endParaRPr>
          </a:p>
          <a:p>
            <a:pPr marL="228600" indent="-228600" algn="just">
              <a:buAutoNum type="alphaLcParenR"/>
            </a:pPr>
            <a:r>
              <a:rPr lang="es-MX" sz="1200" dirty="0">
                <a:solidFill>
                  <a:srgbClr val="154A8A"/>
                </a:solidFill>
              </a:rPr>
              <a:t>Se evidencia que se hace necesario realizar la incorporación en el contrato No. XXXX-XXXX-XXX del presente ítem no previsto, correspondiente al SUMINISTRO E INSTALACIÓN DE CANAL TIPO AMAZONAS (INCLUYE TODO LO NECESARIO PARA SU CORRECTA INSTALACIÓN), el cual no fue considerado inicialmente dentro del alcance contractual. </a:t>
            </a:r>
          </a:p>
          <a:p>
            <a:pPr marL="228600" indent="-228600" algn="just">
              <a:buAutoNum type="alphaLcParenR"/>
            </a:pPr>
            <a:r>
              <a:rPr lang="es-MX" sz="1200" dirty="0">
                <a:solidFill>
                  <a:srgbClr val="154A8A"/>
                </a:solidFill>
              </a:rPr>
              <a:t>Esta actividad resulta indispensable para garantizar el adecuado manejo y conducción de las aguas lluvias provenientes de la cubierta, permitiendo su evacuación de manera controlada hacia los puntos de descarga, y evitando filtraciones o acumulaciones que puedan generar deterioro en los elementos estructurales o de acabado de la edificación, asegurar la recolección y conducción eficiente de las aguas pluviales, protegiendo la estructura y las áreas adyacentes de la acción directa del agua.</a:t>
            </a:r>
          </a:p>
          <a:p>
            <a:pPr marL="228600" indent="-228600" algn="just">
              <a:buAutoNum type="alphaLcParenR"/>
            </a:pPr>
            <a:r>
              <a:rPr lang="es-MX" sz="1200" dirty="0">
                <a:solidFill>
                  <a:srgbClr val="154A8A"/>
                </a:solidFill>
              </a:rPr>
              <a:t>Evitar humedades, filtraciones y deterioros prematuros en muros, cielorrasos y elementos metálicos de la cubierta.</a:t>
            </a:r>
          </a:p>
          <a:p>
            <a:pPr algn="just"/>
            <a:r>
              <a:rPr lang="es-MX" sz="1200" dirty="0">
                <a:solidFill>
                  <a:srgbClr val="154A8A"/>
                </a:solidFill>
              </a:rPr>
              <a:t>Cumplir con las especificaciones técnicas y de diseño hidráulico, garantizando el funcionamiento adecuado del sistema de drenaje pluvial.</a:t>
            </a:r>
          </a:p>
          <a:p>
            <a:pPr algn="just"/>
            <a:r>
              <a:rPr lang="es-MX" sz="1200" dirty="0">
                <a:solidFill>
                  <a:srgbClr val="154A8A"/>
                </a:solidFill>
              </a:rPr>
              <a:t>d) Optimizar el mantenimiento y la durabilidad de la cubierta, asegurando una correcta evacuación del agua y evitando desbordamientos en épocas de lluvia.</a:t>
            </a:r>
          </a:p>
          <a:p>
            <a:pPr algn="just"/>
            <a:endParaRPr lang="es-MX" sz="1200" dirty="0">
              <a:solidFill>
                <a:srgbClr val="154A8A"/>
              </a:solidFill>
            </a:endParaRPr>
          </a:p>
          <a:p>
            <a:pPr algn="just"/>
            <a:r>
              <a:rPr lang="es-MX" sz="1200" dirty="0">
                <a:solidFill>
                  <a:srgbClr val="154A8A"/>
                </a:solidFill>
              </a:rPr>
              <a:t>Por lo anterior, se justifica técnicamente la incorporación de este ítem adicional como parte integral del sistema de cubierta y drenaje, siendo una actividad necesaria para el cumplimiento del objeto contractual y la garantía del funcionamiento seguro y eficiente del sistema de evacuación de aguas lluvias mediante la instalación del canal tipo Amazonas.</a:t>
            </a:r>
          </a:p>
          <a:p>
            <a:pPr algn="just"/>
            <a:r>
              <a:rPr lang="es-MX" sz="1200" dirty="0">
                <a:solidFill>
                  <a:srgbClr val="154A8A"/>
                </a:solidFill>
              </a:rPr>
              <a:t>La información detallada de la actividad se presenta en el esquema 4</a:t>
            </a:r>
          </a:p>
          <a:p>
            <a:pPr algn="just"/>
            <a:r>
              <a:rPr lang="es-MX" sz="1200" dirty="0">
                <a:solidFill>
                  <a:srgbClr val="154A8A"/>
                </a:solidFill>
              </a:rPr>
              <a:t>La actividad a desarrollar cumple NSR-10 (Norma Colombiana de Construcción Sismo Resistente), que regula las intervenciones estructurales en edificaciones existentes. (se anexa especificaciones técnicas )</a:t>
            </a:r>
          </a:p>
          <a:p>
            <a:pPr algn="just"/>
            <a:r>
              <a:rPr lang="es-MX" sz="1200" b="1" u="sng" dirty="0">
                <a:solidFill>
                  <a:srgbClr val="154A8A"/>
                </a:solidFill>
              </a:rPr>
              <a:t>El presente precio unitario no reemplaza ningún ítem contemplados dentro del presupuesto contractual del contrato o listado de los precios tope.</a:t>
            </a:r>
          </a:p>
        </p:txBody>
      </p:sp>
    </p:spTree>
    <p:extLst>
      <p:ext uri="{BB962C8B-B14F-4D97-AF65-F5344CB8AC3E}">
        <p14:creationId xmlns:p14="http://schemas.microsoft.com/office/powerpoint/2010/main" val="2969736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9756D-D694-ACDA-2D43-A290E56E9BE4}"/>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62612E65-0EE4-0200-A993-EEE5D795ACBA}"/>
              </a:ext>
            </a:extLst>
          </p:cNvPr>
          <p:cNvSpPr txBox="1"/>
          <p:nvPr/>
        </p:nvSpPr>
        <p:spPr>
          <a:xfrm>
            <a:off x="3822249" y="434874"/>
            <a:ext cx="454750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u="sng" dirty="0">
                <a:solidFill>
                  <a:srgbClr val="243C84"/>
                </a:solidFill>
                <a:latin typeface="Arial Black" panose="020B0604020202020204" pitchFamily="34" charset="0"/>
                <a:cs typeface="Arial Black" panose="020B0604020202020204" pitchFamily="34" charset="0"/>
              </a:rPr>
              <a:t>DOCUMENTACIÓN E INFORMACIÓN REQUERIDA</a:t>
            </a:r>
          </a:p>
        </p:txBody>
      </p:sp>
      <p:pic>
        <p:nvPicPr>
          <p:cNvPr id="2" name="Gráfico 1" descr="Insignia con relleno sólido">
            <a:extLst>
              <a:ext uri="{FF2B5EF4-FFF2-40B4-BE49-F238E27FC236}">
                <a16:creationId xmlns:a16="http://schemas.microsoft.com/office/drawing/2014/main" id="{BD63C052-2878-7B88-562E-BDFB99C9F8A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04886" y="522834"/>
            <a:ext cx="583537" cy="583537"/>
          </a:xfrm>
          <a:prstGeom prst="rect">
            <a:avLst/>
          </a:prstGeom>
        </p:spPr>
      </p:pic>
      <p:cxnSp>
        <p:nvCxnSpPr>
          <p:cNvPr id="4" name="Conector recto 3">
            <a:extLst>
              <a:ext uri="{FF2B5EF4-FFF2-40B4-BE49-F238E27FC236}">
                <a16:creationId xmlns:a16="http://schemas.microsoft.com/office/drawing/2014/main" id="{016C49FA-382D-38DB-7455-D55FACF6500D}"/>
              </a:ext>
            </a:extLst>
          </p:cNvPr>
          <p:cNvCxnSpPr>
            <a:cxnSpLocks/>
          </p:cNvCxnSpPr>
          <p:nvPr/>
        </p:nvCxnSpPr>
        <p:spPr>
          <a:xfrm>
            <a:off x="3570516" y="1098823"/>
            <a:ext cx="5114102"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11" name="TextBox 10">
            <a:extLst>
              <a:ext uri="{FF2B5EF4-FFF2-40B4-BE49-F238E27FC236}">
                <a16:creationId xmlns:a16="http://schemas.microsoft.com/office/drawing/2014/main" id="{7312ABB9-CAAC-E664-CFCA-E4B9993BF2D8}"/>
              </a:ext>
            </a:extLst>
          </p:cNvPr>
          <p:cNvSpPr txBox="1"/>
          <p:nvPr/>
        </p:nvSpPr>
        <p:spPr>
          <a:xfrm>
            <a:off x="833129" y="1727090"/>
            <a:ext cx="7661166" cy="307777"/>
          </a:xfrm>
          <a:prstGeom prst="rect">
            <a:avLst/>
          </a:prstGeom>
          <a:noFill/>
        </p:spPr>
        <p:txBody>
          <a:bodyPr wrap="square" rtlCol="0">
            <a:spAutoFit/>
          </a:bodyPr>
          <a:lstStyle/>
          <a:p>
            <a:pPr lvl="0" algn="just">
              <a:defRPr/>
            </a:pPr>
            <a:r>
              <a:rPr lang="es-ES" sz="1400" b="1" dirty="0">
                <a:solidFill>
                  <a:srgbClr val="154A8A"/>
                </a:solidFill>
                <a:latin typeface="Arial" panose="020B0604020202020204" pitchFamily="34" charset="0"/>
                <a:cs typeface="Arial" panose="020B0604020202020204" pitchFamily="34" charset="0"/>
              </a:rPr>
              <a:t>VERIFICACIÓN DEL ÍTEM EN EL LISTADO DE PRECIOS OFICIAL DE LA UG FFIE</a:t>
            </a:r>
          </a:p>
        </p:txBody>
      </p:sp>
      <p:pic>
        <p:nvPicPr>
          <p:cNvPr id="7" name="Gráfico 6" descr="Lista de comprobación con relleno sólido">
            <a:extLst>
              <a:ext uri="{FF2B5EF4-FFF2-40B4-BE49-F238E27FC236}">
                <a16:creationId xmlns:a16="http://schemas.microsoft.com/office/drawing/2014/main" id="{FCDA8A8C-83EE-4871-95A5-CB5836A5B80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48011" y="1726451"/>
            <a:ext cx="307777" cy="307777"/>
          </a:xfrm>
          <a:prstGeom prst="rect">
            <a:avLst/>
          </a:prstGeom>
        </p:spPr>
      </p:pic>
      <p:sp>
        <p:nvSpPr>
          <p:cNvPr id="8" name="TextBox 10">
            <a:extLst>
              <a:ext uri="{FF2B5EF4-FFF2-40B4-BE49-F238E27FC236}">
                <a16:creationId xmlns:a16="http://schemas.microsoft.com/office/drawing/2014/main" id="{C11AA45B-E226-4D77-A9C3-86B459A6F772}"/>
              </a:ext>
            </a:extLst>
          </p:cNvPr>
          <p:cNvSpPr txBox="1"/>
          <p:nvPr/>
        </p:nvSpPr>
        <p:spPr>
          <a:xfrm>
            <a:off x="741090" y="2215890"/>
            <a:ext cx="10709819" cy="3108543"/>
          </a:xfrm>
          <a:prstGeom prst="rect">
            <a:avLst/>
          </a:prstGeom>
          <a:noFill/>
        </p:spPr>
        <p:txBody>
          <a:bodyPr wrap="square" rtlCol="0">
            <a:spAutoFit/>
          </a:bodyPr>
          <a:lstStyle/>
          <a:p>
            <a:pPr lvl="0" algn="just">
              <a:defRPr/>
            </a:pPr>
            <a:r>
              <a:rPr lang="es-ES" sz="1400" dirty="0">
                <a:solidFill>
                  <a:srgbClr val="154A8A"/>
                </a:solidFill>
                <a:latin typeface="Arial" panose="020B0604020202020204" pitchFamily="34" charset="0"/>
                <a:cs typeface="Arial" panose="020B0604020202020204" pitchFamily="34" charset="0"/>
              </a:rPr>
              <a:t>Es importante verificar lo siguiente:</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lvl="0" algn="just">
              <a:defRPr/>
            </a:pPr>
            <a:r>
              <a:rPr lang="es-ES" sz="1400" dirty="0">
                <a:solidFill>
                  <a:srgbClr val="154A8A"/>
                </a:solidFill>
                <a:latin typeface="Arial" panose="020B0604020202020204" pitchFamily="34" charset="0"/>
                <a:cs typeface="Arial" panose="020B0604020202020204" pitchFamily="34" charset="0"/>
              </a:rPr>
              <a:t>- El Análisis de Precios Unitarios (APU) para el ítem no previsto, en primera instancia, será tomado de la base de precios oficiales de la UG FFIE o estructurado con insumos de esta. En caso de no existir la actividad o el insumo en la base para ese momento, se deberá proceder con el estudio de  mercado (Presentación de las tres cotizaciones).</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lvl="0" algn="just">
              <a:defRPr/>
            </a:pPr>
            <a:r>
              <a:rPr lang="es-ES" sz="1400" dirty="0">
                <a:solidFill>
                  <a:srgbClr val="154A8A"/>
                </a:solidFill>
                <a:latin typeface="Arial" panose="020B0604020202020204" pitchFamily="34" charset="0"/>
                <a:cs typeface="Arial" panose="020B0604020202020204" pitchFamily="34" charset="0"/>
              </a:rPr>
              <a:t>- El formato “FO-EP-12-02 Formato Análisis de precios unitarios”  debe diligenciarse para cada ítem. Sin embargo, cuando este corresponda a una actividad incluida en el listado de precios oficial de la UG FFIE no será necesario hacer desglose de cada componente/material/insumo del APU.</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lvl="0" algn="just">
              <a:defRPr/>
            </a:pPr>
            <a:r>
              <a:rPr lang="es-ES" sz="1400" dirty="0">
                <a:solidFill>
                  <a:srgbClr val="154A8A"/>
                </a:solidFill>
                <a:latin typeface="Arial" panose="020B0604020202020204" pitchFamily="34" charset="0"/>
                <a:cs typeface="Arial" panose="020B0604020202020204" pitchFamily="34" charset="0"/>
              </a:rPr>
              <a:t>- Cuando se realiza el estudio de mercado, la descripción del ítem no previsto y/o del insumo, debe reflejarse de la misma forma como aparece en la cotización seleccionada, sin tener en cuenta nombres de las empresas,  marcas o referencias comerciales.</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lvl="0" algn="just">
              <a:defRPr/>
            </a:pPr>
            <a:r>
              <a:rPr lang="es-ES" sz="1400" dirty="0">
                <a:solidFill>
                  <a:srgbClr val="154A8A"/>
                </a:solidFill>
                <a:latin typeface="Arial" panose="020B0604020202020204" pitchFamily="34" charset="0"/>
                <a:cs typeface="Arial" panose="020B0604020202020204" pitchFamily="34" charset="0"/>
              </a:rPr>
              <a:t>- La documentación del ítem, debe ser completamente clara, legible y entendible, y debe estar en  formato PDF y Excel.</a:t>
            </a:r>
          </a:p>
        </p:txBody>
      </p:sp>
    </p:spTree>
    <p:extLst>
      <p:ext uri="{BB962C8B-B14F-4D97-AF65-F5344CB8AC3E}">
        <p14:creationId xmlns:p14="http://schemas.microsoft.com/office/powerpoint/2010/main" val="2280038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9756D-D694-ACDA-2D43-A290E56E9BE4}"/>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62612E65-0EE4-0200-A993-EEE5D795ACBA}"/>
              </a:ext>
            </a:extLst>
          </p:cNvPr>
          <p:cNvSpPr txBox="1"/>
          <p:nvPr/>
        </p:nvSpPr>
        <p:spPr>
          <a:xfrm>
            <a:off x="3822249" y="434874"/>
            <a:ext cx="454750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u="sng" dirty="0">
                <a:solidFill>
                  <a:srgbClr val="243C84"/>
                </a:solidFill>
                <a:latin typeface="Arial Black" panose="020B0604020202020204" pitchFamily="34" charset="0"/>
                <a:cs typeface="Arial Black" panose="020B0604020202020204" pitchFamily="34" charset="0"/>
              </a:rPr>
              <a:t>DOCUMENTACIÓN E INFORMACIÓN REQUERIDA</a:t>
            </a:r>
          </a:p>
        </p:txBody>
      </p:sp>
      <p:pic>
        <p:nvPicPr>
          <p:cNvPr id="2" name="Gráfico 1" descr="Insignia con relleno sólido">
            <a:extLst>
              <a:ext uri="{FF2B5EF4-FFF2-40B4-BE49-F238E27FC236}">
                <a16:creationId xmlns:a16="http://schemas.microsoft.com/office/drawing/2014/main" id="{BD63C052-2878-7B88-562E-BDFB99C9F8A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04886" y="522834"/>
            <a:ext cx="583537" cy="583537"/>
          </a:xfrm>
          <a:prstGeom prst="rect">
            <a:avLst/>
          </a:prstGeom>
        </p:spPr>
      </p:pic>
      <p:cxnSp>
        <p:nvCxnSpPr>
          <p:cNvPr id="4" name="Conector recto 3">
            <a:extLst>
              <a:ext uri="{FF2B5EF4-FFF2-40B4-BE49-F238E27FC236}">
                <a16:creationId xmlns:a16="http://schemas.microsoft.com/office/drawing/2014/main" id="{016C49FA-382D-38DB-7455-D55FACF6500D}"/>
              </a:ext>
            </a:extLst>
          </p:cNvPr>
          <p:cNvCxnSpPr>
            <a:cxnSpLocks/>
          </p:cNvCxnSpPr>
          <p:nvPr/>
        </p:nvCxnSpPr>
        <p:spPr>
          <a:xfrm>
            <a:off x="3570516" y="1098823"/>
            <a:ext cx="5114102"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11" name="TextBox 10">
            <a:extLst>
              <a:ext uri="{FF2B5EF4-FFF2-40B4-BE49-F238E27FC236}">
                <a16:creationId xmlns:a16="http://schemas.microsoft.com/office/drawing/2014/main" id="{7312ABB9-CAAC-E664-CFCA-E4B9993BF2D8}"/>
              </a:ext>
            </a:extLst>
          </p:cNvPr>
          <p:cNvSpPr txBox="1"/>
          <p:nvPr/>
        </p:nvSpPr>
        <p:spPr>
          <a:xfrm>
            <a:off x="833129" y="1404640"/>
            <a:ext cx="7661166" cy="307777"/>
          </a:xfrm>
          <a:prstGeom prst="rect">
            <a:avLst/>
          </a:prstGeom>
          <a:noFill/>
        </p:spPr>
        <p:txBody>
          <a:bodyPr wrap="square" rtlCol="0">
            <a:spAutoFit/>
          </a:bodyPr>
          <a:lstStyle/>
          <a:p>
            <a:pPr lvl="0" algn="just">
              <a:defRPr/>
            </a:pPr>
            <a:r>
              <a:rPr lang="es-ES" sz="1400" b="1" dirty="0">
                <a:solidFill>
                  <a:srgbClr val="154A8A"/>
                </a:solidFill>
                <a:latin typeface="Arial" panose="020B0604020202020204" pitchFamily="34" charset="0"/>
                <a:cs typeface="Arial" panose="020B0604020202020204" pitchFamily="34" charset="0"/>
              </a:rPr>
              <a:t>CRITERIOS PARA LA PRESENTACIÓN DE COTIZACIONES</a:t>
            </a:r>
          </a:p>
        </p:txBody>
      </p:sp>
      <p:pic>
        <p:nvPicPr>
          <p:cNvPr id="7" name="Gráfico 6" descr="Lista de comprobación con relleno sólido">
            <a:extLst>
              <a:ext uri="{FF2B5EF4-FFF2-40B4-BE49-F238E27FC236}">
                <a16:creationId xmlns:a16="http://schemas.microsoft.com/office/drawing/2014/main" id="{FCDA8A8C-83EE-4871-95A5-CB5836A5B80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59971" y="1386831"/>
            <a:ext cx="307777" cy="307777"/>
          </a:xfrm>
          <a:prstGeom prst="rect">
            <a:avLst/>
          </a:prstGeom>
        </p:spPr>
      </p:pic>
      <p:sp>
        <p:nvSpPr>
          <p:cNvPr id="8" name="TextBox 10">
            <a:extLst>
              <a:ext uri="{FF2B5EF4-FFF2-40B4-BE49-F238E27FC236}">
                <a16:creationId xmlns:a16="http://schemas.microsoft.com/office/drawing/2014/main" id="{C11AA45B-E226-4D77-A9C3-86B459A6F772}"/>
              </a:ext>
            </a:extLst>
          </p:cNvPr>
          <p:cNvSpPr txBox="1"/>
          <p:nvPr/>
        </p:nvSpPr>
        <p:spPr>
          <a:xfrm>
            <a:off x="459605" y="1807229"/>
            <a:ext cx="11335924" cy="4401205"/>
          </a:xfrm>
          <a:prstGeom prst="rect">
            <a:avLst/>
          </a:prstGeom>
          <a:noFill/>
        </p:spPr>
        <p:txBody>
          <a:bodyPr wrap="square" rtlCol="0">
            <a:spAutoFit/>
          </a:bodyPr>
          <a:lstStyle/>
          <a:p>
            <a:pPr marL="285750" lvl="0" indent="-285750" algn="just">
              <a:buFontTx/>
              <a:buChar char="-"/>
              <a:defRPr/>
            </a:pPr>
            <a:r>
              <a:rPr lang="es-ES" sz="1400" dirty="0">
                <a:solidFill>
                  <a:srgbClr val="154A8A"/>
                </a:solidFill>
                <a:latin typeface="Arial" panose="020B0604020202020204" pitchFamily="34" charset="0"/>
                <a:cs typeface="Arial" panose="020B0604020202020204" pitchFamily="34" charset="0"/>
              </a:rPr>
              <a:t>Las cotizaciones deben provenir de empresas especializadas en la producción o comercialización del insumo específico, garantizando la calidad y la cantidad requeridas. Así mismo, las cotizaciones deben ser comparables entre sí; es decir, deben estar vigentes y contener la descripción del insumo, la unidad de medida, la indicación de si el costo incluye o no el transporte, y todas las características necesarias para su análisis.</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r>
              <a:rPr lang="es-ES" sz="1400" dirty="0">
                <a:solidFill>
                  <a:srgbClr val="154A8A"/>
                </a:solidFill>
                <a:latin typeface="Arial" panose="020B0604020202020204" pitchFamily="34" charset="0"/>
                <a:cs typeface="Arial" panose="020B0604020202020204" pitchFamily="34" charset="0"/>
              </a:rPr>
              <a:t>El documento de cotización debe contener la información comercial del proveedor, como  NIT, dirección, teléfono, nombre del proveedor y/o logo símbolo, número de la cotización  y preferiblemente nombre del asesor comercial.</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r>
              <a:rPr lang="es-ES" sz="1400" dirty="0">
                <a:solidFill>
                  <a:srgbClr val="154A8A"/>
                </a:solidFill>
                <a:latin typeface="Arial" panose="020B0604020202020204" pitchFamily="34" charset="0"/>
                <a:cs typeface="Arial" panose="020B0604020202020204" pitchFamily="34" charset="0"/>
              </a:rPr>
              <a:t>Las cotizaciones deben especificar si el precio ofertado incluye el IVA.</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r>
              <a:rPr lang="es-ES" sz="1400" dirty="0">
                <a:solidFill>
                  <a:srgbClr val="154A8A"/>
                </a:solidFill>
                <a:latin typeface="Arial" panose="020B0604020202020204" pitchFamily="34" charset="0"/>
                <a:cs typeface="Arial" panose="020B0604020202020204" pitchFamily="34" charset="0"/>
              </a:rPr>
              <a:t>En caso de existir conversión de unidad de medida o de moneda, se debe adjuntar en la memoria de cálculo el soporte de conversión, se recomienda que para el caso de moneda se incluya la TRM del publicada por la página del Banco de la República a la fecha de estructuración del NP.</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r>
              <a:rPr lang="es-ES" sz="1400" dirty="0">
                <a:solidFill>
                  <a:srgbClr val="154A8A"/>
                </a:solidFill>
                <a:latin typeface="Arial" panose="020B0604020202020204" pitchFamily="34" charset="0"/>
                <a:cs typeface="Arial" panose="020B0604020202020204" pitchFamily="34" charset="0"/>
              </a:rPr>
              <a:t>Resaltar en las cotizaciones los insumos utilizados en la estructuración del ítem, en  especial cuando es de redes o similares.</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lvl="1"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endParaRPr lang="es-ES" sz="1400" dirty="0">
              <a:solidFill>
                <a:srgbClr val="154A8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2413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EE95F-D1E0-245D-DD9B-2358E7201291}"/>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ED06D399-261F-E5D8-DCD6-0A98CA60D626}"/>
              </a:ext>
            </a:extLst>
          </p:cNvPr>
          <p:cNvSpPr txBox="1"/>
          <p:nvPr/>
        </p:nvSpPr>
        <p:spPr>
          <a:xfrm>
            <a:off x="3822249" y="434874"/>
            <a:ext cx="454750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u="sng" dirty="0">
                <a:solidFill>
                  <a:srgbClr val="243C84"/>
                </a:solidFill>
                <a:latin typeface="Arial Black" panose="020B0604020202020204" pitchFamily="34" charset="0"/>
                <a:cs typeface="Arial Black" panose="020B0604020202020204" pitchFamily="34" charset="0"/>
              </a:rPr>
              <a:t>DOCUMENTACIÓN E INFORMACIÓN REQUERIDA</a:t>
            </a:r>
          </a:p>
        </p:txBody>
      </p:sp>
      <p:pic>
        <p:nvPicPr>
          <p:cNvPr id="2" name="Gráfico 1" descr="Insignia con relleno sólido">
            <a:extLst>
              <a:ext uri="{FF2B5EF4-FFF2-40B4-BE49-F238E27FC236}">
                <a16:creationId xmlns:a16="http://schemas.microsoft.com/office/drawing/2014/main" id="{6C94C6D3-31D8-A9F3-3D7E-A824677E282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04886" y="522834"/>
            <a:ext cx="583537" cy="583537"/>
          </a:xfrm>
          <a:prstGeom prst="rect">
            <a:avLst/>
          </a:prstGeom>
        </p:spPr>
      </p:pic>
      <p:cxnSp>
        <p:nvCxnSpPr>
          <p:cNvPr id="4" name="Conector recto 3">
            <a:extLst>
              <a:ext uri="{FF2B5EF4-FFF2-40B4-BE49-F238E27FC236}">
                <a16:creationId xmlns:a16="http://schemas.microsoft.com/office/drawing/2014/main" id="{3342146F-197F-5B7B-B1F7-1EB75CF1E1AE}"/>
              </a:ext>
            </a:extLst>
          </p:cNvPr>
          <p:cNvCxnSpPr>
            <a:cxnSpLocks/>
          </p:cNvCxnSpPr>
          <p:nvPr/>
        </p:nvCxnSpPr>
        <p:spPr>
          <a:xfrm>
            <a:off x="3570516" y="1098823"/>
            <a:ext cx="5114102"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11" name="TextBox 10">
            <a:extLst>
              <a:ext uri="{FF2B5EF4-FFF2-40B4-BE49-F238E27FC236}">
                <a16:creationId xmlns:a16="http://schemas.microsoft.com/office/drawing/2014/main" id="{9B5993CD-2F36-EAA8-62DA-19B5E809D5F7}"/>
              </a:ext>
            </a:extLst>
          </p:cNvPr>
          <p:cNvSpPr txBox="1"/>
          <p:nvPr/>
        </p:nvSpPr>
        <p:spPr>
          <a:xfrm>
            <a:off x="833129" y="1404640"/>
            <a:ext cx="7661166" cy="307777"/>
          </a:xfrm>
          <a:prstGeom prst="rect">
            <a:avLst/>
          </a:prstGeom>
          <a:noFill/>
        </p:spPr>
        <p:txBody>
          <a:bodyPr wrap="square" rtlCol="0">
            <a:spAutoFit/>
          </a:bodyPr>
          <a:lstStyle/>
          <a:p>
            <a:pPr lvl="0" algn="just">
              <a:defRPr/>
            </a:pPr>
            <a:r>
              <a:rPr lang="es-ES" sz="1400" b="1" dirty="0">
                <a:solidFill>
                  <a:srgbClr val="154A8A"/>
                </a:solidFill>
                <a:latin typeface="Arial" panose="020B0604020202020204" pitchFamily="34" charset="0"/>
                <a:cs typeface="Arial" panose="020B0604020202020204" pitchFamily="34" charset="0"/>
              </a:rPr>
              <a:t>CRITERIOS PARA LA PRESENTACIÓN DE COTIZACIONES</a:t>
            </a:r>
          </a:p>
        </p:txBody>
      </p:sp>
      <p:pic>
        <p:nvPicPr>
          <p:cNvPr id="7" name="Gráfico 6" descr="Lista de comprobación con relleno sólido">
            <a:extLst>
              <a:ext uri="{FF2B5EF4-FFF2-40B4-BE49-F238E27FC236}">
                <a16:creationId xmlns:a16="http://schemas.microsoft.com/office/drawing/2014/main" id="{CA3C855B-D731-7670-BBE6-8F9173C33E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59971" y="1386831"/>
            <a:ext cx="307777" cy="307777"/>
          </a:xfrm>
          <a:prstGeom prst="rect">
            <a:avLst/>
          </a:prstGeom>
        </p:spPr>
      </p:pic>
      <p:sp>
        <p:nvSpPr>
          <p:cNvPr id="8" name="TextBox 10">
            <a:extLst>
              <a:ext uri="{FF2B5EF4-FFF2-40B4-BE49-F238E27FC236}">
                <a16:creationId xmlns:a16="http://schemas.microsoft.com/office/drawing/2014/main" id="{6C15B0AE-A6A7-4366-92F8-4D1FA0397308}"/>
              </a:ext>
            </a:extLst>
          </p:cNvPr>
          <p:cNvSpPr txBox="1"/>
          <p:nvPr/>
        </p:nvSpPr>
        <p:spPr>
          <a:xfrm>
            <a:off x="459605" y="1807229"/>
            <a:ext cx="11335924" cy="3970318"/>
          </a:xfrm>
          <a:prstGeom prst="rect">
            <a:avLst/>
          </a:prstGeom>
          <a:noFill/>
        </p:spPr>
        <p:txBody>
          <a:bodyPr wrap="square" rtlCol="0">
            <a:spAutoFit/>
          </a:bodyPr>
          <a:lstStyle/>
          <a:p>
            <a:pPr lvl="0"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r>
              <a:rPr lang="es-ES" sz="1400" dirty="0">
                <a:solidFill>
                  <a:srgbClr val="154A8A"/>
                </a:solidFill>
                <a:latin typeface="Arial" panose="020B0604020202020204" pitchFamily="34" charset="0"/>
                <a:cs typeface="Arial" panose="020B0604020202020204" pitchFamily="34" charset="0"/>
              </a:rPr>
              <a:t>En aquellos casos en que las actividades no previstas, solo pueden ser ejecutadas por las empresas prestadoras de Servicio Público o por un único proveedor, debe ser indicado claramente dentro de la justificación. </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r>
              <a:rPr lang="es-ES" sz="1400" dirty="0">
                <a:solidFill>
                  <a:srgbClr val="154A8A"/>
                </a:solidFill>
                <a:latin typeface="Arial" panose="020B0604020202020204" pitchFamily="34" charset="0"/>
                <a:cs typeface="Arial" panose="020B0604020202020204" pitchFamily="34" charset="0"/>
              </a:rPr>
              <a:t>Resaltar en las cotizaciones los insumos utilizados en la estructuración del ítem, en  especial cuando es de redes o similares.</a:t>
            </a:r>
          </a:p>
          <a:p>
            <a:pPr lvl="0"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r>
              <a:rPr lang="es-ES" sz="1400" dirty="0">
                <a:solidFill>
                  <a:srgbClr val="154A8A"/>
                </a:solidFill>
                <a:latin typeface="Arial" panose="020B0604020202020204" pitchFamily="34" charset="0"/>
                <a:cs typeface="Arial" panose="020B0604020202020204" pitchFamily="34" charset="0"/>
              </a:rPr>
              <a:t>En el caso que se requiera hacer un alcance a una cotización antigua, se debe tener en cuenta lo siguiente:</a:t>
            </a:r>
          </a:p>
          <a:p>
            <a:pPr marL="285750" lvl="0" indent="-285750" algn="just">
              <a:buFontTx/>
              <a:buChar char="-"/>
              <a:defRPr/>
            </a:pPr>
            <a:endParaRPr lang="es-ES" sz="1400" dirty="0">
              <a:solidFill>
                <a:srgbClr val="154A8A"/>
              </a:solidFill>
              <a:latin typeface="Arial" panose="020B0604020202020204" pitchFamily="34" charset="0"/>
              <a:cs typeface="Arial" panose="020B0604020202020204" pitchFamily="34" charset="0"/>
            </a:endParaRPr>
          </a:p>
          <a:p>
            <a:pPr lvl="1" algn="just">
              <a:defRPr/>
            </a:pPr>
            <a:r>
              <a:rPr lang="es-ES" sz="1400" b="1" dirty="0">
                <a:solidFill>
                  <a:srgbClr val="154A8A"/>
                </a:solidFill>
                <a:latin typeface="Arial" panose="020B0604020202020204" pitchFamily="34" charset="0"/>
                <a:cs typeface="Arial" panose="020B0604020202020204" pitchFamily="34" charset="0"/>
              </a:rPr>
              <a:t>Opción 1: </a:t>
            </a:r>
            <a:r>
              <a:rPr lang="es-ES" sz="1400" dirty="0">
                <a:solidFill>
                  <a:srgbClr val="154A8A"/>
                </a:solidFill>
                <a:latin typeface="Arial" panose="020B0604020202020204" pitchFamily="34" charset="0"/>
                <a:cs typeface="Arial" panose="020B0604020202020204" pitchFamily="34" charset="0"/>
              </a:rPr>
              <a:t>Solicitarle al proveedor un documento soporte de que los precios a la fecha de dicha cotización siguen vigentes, dicho soporte  debe ser aprobado por la interventoría.</a:t>
            </a:r>
          </a:p>
          <a:p>
            <a:pPr lvl="1" algn="just">
              <a:defRPr/>
            </a:pPr>
            <a:endParaRPr lang="es-ES" sz="1400" dirty="0">
              <a:solidFill>
                <a:srgbClr val="154A8A"/>
              </a:solidFill>
              <a:latin typeface="Arial" panose="020B0604020202020204" pitchFamily="34" charset="0"/>
              <a:cs typeface="Arial" panose="020B0604020202020204" pitchFamily="34" charset="0"/>
            </a:endParaRPr>
          </a:p>
          <a:p>
            <a:pPr lvl="1" algn="just">
              <a:defRPr/>
            </a:pPr>
            <a:r>
              <a:rPr lang="es-ES" sz="1400" b="1" dirty="0">
                <a:solidFill>
                  <a:srgbClr val="154A8A"/>
                </a:solidFill>
                <a:latin typeface="Arial" panose="020B0604020202020204" pitchFamily="34" charset="0"/>
                <a:cs typeface="Arial" panose="020B0604020202020204" pitchFamily="34" charset="0"/>
              </a:rPr>
              <a:t>Opción 2: </a:t>
            </a:r>
            <a:r>
              <a:rPr lang="es-ES" sz="1400" dirty="0">
                <a:solidFill>
                  <a:srgbClr val="154A8A"/>
                </a:solidFill>
                <a:latin typeface="Arial" panose="020B0604020202020204" pitchFamily="34" charset="0"/>
                <a:cs typeface="Arial" panose="020B0604020202020204" pitchFamily="34" charset="0"/>
              </a:rPr>
              <a:t>El contratista de obra puede hacer un alcance a la cotización comprometiéndose con el precio a la fecha y su vigencia, especificando que más adelante no existirá modificación alguna del mismo; sobre el documento la interventoría debe expresar de manera escrita que  aprueba dicho soporte.</a:t>
            </a:r>
          </a:p>
          <a:p>
            <a:pPr lvl="1" algn="just">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endParaRPr lang="es-ES" sz="1400" dirty="0">
              <a:solidFill>
                <a:srgbClr val="154A8A"/>
              </a:solidFill>
              <a:latin typeface="Arial" panose="020B0604020202020204" pitchFamily="34" charset="0"/>
              <a:cs typeface="Arial" panose="020B0604020202020204" pitchFamily="34" charset="0"/>
            </a:endParaRPr>
          </a:p>
          <a:p>
            <a:pPr marL="285750" lvl="0" indent="-285750" algn="just">
              <a:buFontTx/>
              <a:buChar char="-"/>
              <a:defRPr/>
            </a:pPr>
            <a:endParaRPr lang="es-ES" sz="1400" dirty="0">
              <a:solidFill>
                <a:srgbClr val="154A8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652770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7373AF95EA92254F955AF710580C5A5C" ma:contentTypeVersion="16" ma:contentTypeDescription="Crear nuevo documento." ma:contentTypeScope="" ma:versionID="e6b1a0b712ede9bf795a2babb150a6f5">
  <xsd:schema xmlns:xsd="http://www.w3.org/2001/XMLSchema" xmlns:xs="http://www.w3.org/2001/XMLSchema" xmlns:p="http://schemas.microsoft.com/office/2006/metadata/properties" xmlns:ns2="2093220b-a0bc-4141-ac9d-a7fa3be33d11" xmlns:ns3="6417b9ea-a29a-49f2-ba13-89a99aacbba4" targetNamespace="http://schemas.microsoft.com/office/2006/metadata/properties" ma:root="true" ma:fieldsID="46528a1bd2a01e464a4e4e3203e8e790" ns2:_="" ns3:_="">
    <xsd:import namespace="2093220b-a0bc-4141-ac9d-a7fa3be33d11"/>
    <xsd:import namespace="6417b9ea-a29a-49f2-ba13-89a99aacbba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lcf76f155ced4ddcb4097134ff3c332f" minOccurs="0"/>
                <xsd:element ref="ns3:TaxCatchAll" minOccurs="0"/>
                <xsd:element ref="ns2:MediaServiceLoca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93220b-a0bc-4141-ac9d-a7fa3be33d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Etiquetas de imagen" ma:readOnly="false" ma:fieldId="{5cf76f15-5ced-4ddc-b409-7134ff3c332f}" ma:taxonomyMulti="true" ma:sspId="aef2da99-86df-4c11-8d6f-e3b9bdc5842e"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417b9ea-a29a-49f2-ba13-89a99aacbba4" elementFormDefault="qualified">
    <xsd:import namespace="http://schemas.microsoft.com/office/2006/documentManagement/types"/>
    <xsd:import namespace="http://schemas.microsoft.com/office/infopath/2007/PartnerControls"/>
    <xsd:element name="SharedWithUsers" ma:index="14"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talles de uso compartido" ma:internalName="SharedWithDetails" ma:readOnly="true">
      <xsd:simpleType>
        <xsd:restriction base="dms:Note">
          <xsd:maxLength value="255"/>
        </xsd:restriction>
      </xsd:simpleType>
    </xsd:element>
    <xsd:element name="TaxCatchAll" ma:index="19" nillable="true" ma:displayName="Taxonomy Catch All Column" ma:hidden="true" ma:list="{35b804f0-1e4b-4580-84d2-62f10e705754}" ma:internalName="TaxCatchAll" ma:showField="CatchAllData" ma:web="6417b9ea-a29a-49f2-ba13-89a99aacbb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6417b9ea-a29a-49f2-ba13-89a99aacbba4" xsi:nil="true"/>
    <lcf76f155ced4ddcb4097134ff3c332f xmlns="2093220b-a0bc-4141-ac9d-a7fa3be33d11">
      <Terms xmlns="http://schemas.microsoft.com/office/infopath/2007/PartnerControls"/>
    </lcf76f155ced4ddcb4097134ff3c332f>
    <SharedWithUsers xmlns="6417b9ea-a29a-49f2-ba13-89a99aacbba4">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7D4882-9126-45AE-B26E-FE11AFE8D6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93220b-a0bc-4141-ac9d-a7fa3be33d11"/>
    <ds:schemaRef ds:uri="6417b9ea-a29a-49f2-ba13-89a99aacbb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7D2A74-35D5-4F62-A763-EA0B466FABF8}">
  <ds:schemaRefs>
    <ds:schemaRef ds:uri="http://schemas.openxmlformats.org/package/2006/metadata/core-properties"/>
    <ds:schemaRef ds:uri="http://purl.org/dc/terms/"/>
    <ds:schemaRef ds:uri="http://www.w3.org/XML/1998/namespace"/>
    <ds:schemaRef ds:uri="http://purl.org/dc/dcmitype/"/>
    <ds:schemaRef ds:uri="0a054503-ebef-4791-9347-b41ce582d95d"/>
    <ds:schemaRef ds:uri="http://schemas.microsoft.com/office/2006/documentManagement/types"/>
    <ds:schemaRef ds:uri="http://purl.org/dc/elements/1.1/"/>
    <ds:schemaRef ds:uri="http://schemas.microsoft.com/office/infopath/2007/PartnerControls"/>
    <ds:schemaRef ds:uri="6c67b653-7cc5-4112-babc-ae68adaaae44"/>
    <ds:schemaRef ds:uri="http://schemas.microsoft.com/office/2006/metadata/properties"/>
    <ds:schemaRef ds:uri="6417b9ea-a29a-49f2-ba13-89a99aacbba4"/>
    <ds:schemaRef ds:uri="2093220b-a0bc-4141-ac9d-a7fa3be33d11"/>
  </ds:schemaRefs>
</ds:datastoreItem>
</file>

<file path=customXml/itemProps3.xml><?xml version="1.0" encoding="utf-8"?>
<ds:datastoreItem xmlns:ds="http://schemas.openxmlformats.org/officeDocument/2006/customXml" ds:itemID="{6F24462E-1680-425B-8111-04FEBFEAEE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526</TotalTime>
  <Words>2448</Words>
  <Application>Microsoft Office PowerPoint</Application>
  <PresentationFormat>Panorámica</PresentationFormat>
  <Paragraphs>128</Paragraphs>
  <Slides>12</Slides>
  <Notes>12</Notes>
  <HiddenSlides>0</HiddenSlides>
  <MMClips>0</MMClips>
  <ScaleCrop>false</ScaleCrop>
  <HeadingPairs>
    <vt:vector size="4" baseType="variant">
      <vt:variant>
        <vt:lpstr>Tema</vt:lpstr>
      </vt:variant>
      <vt:variant>
        <vt:i4>2</vt:i4>
      </vt:variant>
      <vt:variant>
        <vt:lpstr>Títulos de diapositiva</vt:lpstr>
      </vt:variant>
      <vt:variant>
        <vt:i4>12</vt:i4>
      </vt:variant>
    </vt:vector>
  </HeadingPairs>
  <TitlesOfParts>
    <vt:vector size="14" baseType="lpstr">
      <vt:lpstr>Tema de Office</vt:lpstr>
      <vt:lpstr>2_Tema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Carolina Buitrago Monsalve</dc:creator>
  <cp:lastModifiedBy>Julieth Angélica Acosta Rodriguez</cp:lastModifiedBy>
  <cp:revision>22</cp:revision>
  <dcterms:created xsi:type="dcterms:W3CDTF">2023-06-27T15:23:55Z</dcterms:created>
  <dcterms:modified xsi:type="dcterms:W3CDTF">2026-03-19T22:10:48Z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0x0101007373AF95EA92254F955AF710580C5A5C</vt:lpwstr>
  </property>
  <property fmtid="{D5CDD505-2E9C-101B-9397-08002B2CF9AE}" pid="3" name="Order">
    <vt:r8>407728900</vt:r8>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ies>
</file>